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45"/>
  </p:notesMasterIdLst>
  <p:handoutMasterIdLst>
    <p:handoutMasterId r:id="rId46"/>
  </p:handoutMasterIdLst>
  <p:sldIdLst>
    <p:sldId id="815" r:id="rId2"/>
    <p:sldId id="1006" r:id="rId3"/>
    <p:sldId id="1010" r:id="rId4"/>
    <p:sldId id="1009" r:id="rId5"/>
    <p:sldId id="1002" r:id="rId6"/>
    <p:sldId id="948" r:id="rId7"/>
    <p:sldId id="966" r:id="rId8"/>
    <p:sldId id="1043" r:id="rId9"/>
    <p:sldId id="1042" r:id="rId10"/>
    <p:sldId id="1041" r:id="rId11"/>
    <p:sldId id="1016" r:id="rId12"/>
    <p:sldId id="1019" r:id="rId13"/>
    <p:sldId id="1059" r:id="rId14"/>
    <p:sldId id="1017" r:id="rId15"/>
    <p:sldId id="1021" r:id="rId16"/>
    <p:sldId id="1044" r:id="rId17"/>
    <p:sldId id="1045" r:id="rId18"/>
    <p:sldId id="1022" r:id="rId19"/>
    <p:sldId id="1023" r:id="rId20"/>
    <p:sldId id="1024" r:id="rId21"/>
    <p:sldId id="1025" r:id="rId22"/>
    <p:sldId id="1026" r:id="rId23"/>
    <p:sldId id="1027" r:id="rId24"/>
    <p:sldId id="1028" r:id="rId25"/>
    <p:sldId id="1029" r:id="rId26"/>
    <p:sldId id="1030" r:id="rId27"/>
    <p:sldId id="1031" r:id="rId28"/>
    <p:sldId id="1032" r:id="rId29"/>
    <p:sldId id="1033" r:id="rId30"/>
    <p:sldId id="1034" r:id="rId31"/>
    <p:sldId id="1035" r:id="rId32"/>
    <p:sldId id="1036" r:id="rId33"/>
    <p:sldId id="1037" r:id="rId34"/>
    <p:sldId id="1038" r:id="rId35"/>
    <p:sldId id="1039" r:id="rId36"/>
    <p:sldId id="1056" r:id="rId37"/>
    <p:sldId id="1061" r:id="rId38"/>
    <p:sldId id="1060" r:id="rId39"/>
    <p:sldId id="1057" r:id="rId40"/>
    <p:sldId id="1062" r:id="rId41"/>
    <p:sldId id="1055" r:id="rId42"/>
    <p:sldId id="1053" r:id="rId43"/>
    <p:sldId id="1063" r:id="rId4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sz="2400" b="1"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CC"/>
    <a:srgbClr val="CC66FF"/>
    <a:srgbClr val="0000FF"/>
    <a:srgbClr val="FF9900"/>
    <a:srgbClr val="FF0000"/>
    <a:srgbClr val="33CC33"/>
    <a:srgbClr val="FF33CC"/>
    <a:srgbClr val="CC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2" autoAdjust="0"/>
    <p:restoredTop sz="78320" autoAdjust="0"/>
  </p:normalViewPr>
  <p:slideViewPr>
    <p:cSldViewPr>
      <p:cViewPr varScale="1">
        <p:scale>
          <a:sx n="83" d="100"/>
          <a:sy n="83" d="100"/>
        </p:scale>
        <p:origin x="1140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704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fld id="{E63CBE3B-9004-44CA-A825-B41E392F64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95400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9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915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defTabSz="966788" eaLnBrk="1" hangingPunct="1">
              <a:defRPr sz="1200"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915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56" tIns="48328" rIns="96656" bIns="48328" numCol="1" anchor="b" anchorCtr="0" compatLnSpc="1">
            <a:prstTxWarp prst="textNoShape">
              <a:avLst/>
            </a:prstTxWarp>
          </a:bodyPr>
          <a:lstStyle>
            <a:lvl1pPr algn="r" defTabSz="966788" eaLnBrk="1" hangingPunct="1">
              <a:defRPr sz="1200" b="0"/>
            </a:lvl1pPr>
          </a:lstStyle>
          <a:p>
            <a:pPr>
              <a:defRPr/>
            </a:pPr>
            <a:fld id="{E297EAD1-C33D-48A2-8CAB-582B6385EB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38188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0618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9522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67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8625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747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8159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037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10417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6552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471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0EC01E2-A5DA-4CED-AB94-E8AA331F7020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3264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07FFFF1-8662-394F-907E-7BF21FC6F64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4501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6946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602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579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6602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0083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297EAD1-C33D-48A2-8CAB-582B6385EBD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759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BB9BE1-CC02-4630-A187-1FA3D78B1A2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DD7741-022D-4361-BD74-799334698C2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76200"/>
            <a:ext cx="1943100" cy="6096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76200"/>
            <a:ext cx="5676900" cy="6096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8C337E-79AB-43D3-B7D5-9A8EDE49DF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4C1639-4E2F-4550-BAEE-C5BDC1CB80D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B1FF34-FEDA-430E-8462-E7A209AF306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14400"/>
            <a:ext cx="3810000" cy="5257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219BF50-AC92-44AF-92A4-620F182E35C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E26E91-021D-4B32-926D-DC16A89D51C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756749-8CA8-49DA-A68F-85171B0F527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36D7BB-2806-4694-9201-C1DF6EA7CF1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AD4D2A-A0A1-4AB1-BF3F-4E3C9BF559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8DC858-3513-47BE-8939-E01A91F098A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76200"/>
            <a:ext cx="77724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914400"/>
            <a:ext cx="7772400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2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b="0">
                <a:latin typeface="Times New Roman" pitchFamily="18" charset="0"/>
              </a:defRPr>
            </a:lvl1pPr>
          </a:lstStyle>
          <a:p>
            <a:pPr>
              <a:defRPr/>
            </a:pPr>
            <a:fld id="{9D615FC6-65EA-469E-A2AC-6B14F4DC466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223" name="Line 7"/>
          <p:cNvSpPr>
            <a:spLocks noChangeShapeType="1"/>
          </p:cNvSpPr>
          <p:nvPr/>
        </p:nvSpPr>
        <p:spPr bwMode="auto">
          <a:xfrm>
            <a:off x="685800" y="838200"/>
            <a:ext cx="77724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5pPr>
      <a:lvl6pPr marL="4572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6pPr>
      <a:lvl7pPr marL="9144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7pPr>
      <a:lvl8pPr marL="13716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8pPr>
      <a:lvl9pPr marL="1828800" algn="l" rtl="0" eaLnBrk="0" fontAlgn="base" hangingPunct="0">
        <a:spcBef>
          <a:spcPct val="0"/>
        </a:spcBef>
        <a:spcAft>
          <a:spcPct val="0"/>
        </a:spcAft>
        <a:defRPr sz="3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har char="»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3" Type="http://schemas.openxmlformats.org/officeDocument/2006/relationships/image" Target="../media/image36.png"/><Relationship Id="rId7" Type="http://schemas.openxmlformats.org/officeDocument/2006/relationships/image" Target="../media/image30.png"/><Relationship Id="rId12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42.png"/><Relationship Id="rId5" Type="http://schemas.openxmlformats.org/officeDocument/2006/relationships/image" Target="../media/image31.png"/><Relationship Id="rId10" Type="http://schemas.openxmlformats.org/officeDocument/2006/relationships/image" Target="../media/image41.png"/><Relationship Id="rId4" Type="http://schemas.openxmlformats.org/officeDocument/2006/relationships/image" Target="../media/image37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50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0" Type="http://schemas.openxmlformats.org/officeDocument/2006/relationships/image" Target="../media/image47.png"/><Relationship Id="rId4" Type="http://schemas.openxmlformats.org/officeDocument/2006/relationships/image" Target="../media/image380.png"/><Relationship Id="rId9" Type="http://schemas.openxmlformats.org/officeDocument/2006/relationships/image" Target="../media/image30.png"/><Relationship Id="rId14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0.png"/><Relationship Id="rId13" Type="http://schemas.openxmlformats.org/officeDocument/2006/relationships/image" Target="../media/image50.png"/><Relationship Id="rId18" Type="http://schemas.openxmlformats.org/officeDocument/2006/relationships/image" Target="../media/image55.png"/><Relationship Id="rId3" Type="http://schemas.openxmlformats.org/officeDocument/2006/relationships/image" Target="../media/image370.png"/><Relationship Id="rId7" Type="http://schemas.openxmlformats.org/officeDocument/2006/relationships/image" Target="../media/image410.png"/><Relationship Id="rId12" Type="http://schemas.openxmlformats.org/officeDocument/2006/relationships/image" Target="../media/image49.png"/><Relationship Id="rId17" Type="http://schemas.openxmlformats.org/officeDocument/2006/relationships/image" Target="../media/image54.png"/><Relationship Id="rId2" Type="http://schemas.openxmlformats.org/officeDocument/2006/relationships/image" Target="../media/image450.png"/><Relationship Id="rId16" Type="http://schemas.openxmlformats.org/officeDocument/2006/relationships/image" Target="../media/image53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0.png"/><Relationship Id="rId11" Type="http://schemas.openxmlformats.org/officeDocument/2006/relationships/image" Target="../media/image48.png"/><Relationship Id="rId5" Type="http://schemas.openxmlformats.org/officeDocument/2006/relationships/image" Target="../media/image46.png"/><Relationship Id="rId15" Type="http://schemas.openxmlformats.org/officeDocument/2006/relationships/image" Target="../media/image52.png"/><Relationship Id="rId10" Type="http://schemas.openxmlformats.org/officeDocument/2006/relationships/image" Target="../media/image47.png"/><Relationship Id="rId19" Type="http://schemas.openxmlformats.org/officeDocument/2006/relationships/image" Target="../media/image56.png"/><Relationship Id="rId4" Type="http://schemas.openxmlformats.org/officeDocument/2006/relationships/image" Target="../media/image380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4.png"/><Relationship Id="rId18" Type="http://schemas.openxmlformats.org/officeDocument/2006/relationships/image" Target="../media/image68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63.png"/><Relationship Id="rId17" Type="http://schemas.openxmlformats.org/officeDocument/2006/relationships/image" Target="../media/image67.png"/><Relationship Id="rId2" Type="http://schemas.openxmlformats.org/officeDocument/2006/relationships/image" Target="../media/image58.png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65.png"/><Relationship Id="rId10" Type="http://schemas.openxmlformats.org/officeDocument/2006/relationships/image" Target="../media/image29.png"/><Relationship Id="rId19" Type="http://schemas.openxmlformats.org/officeDocument/2006/relationships/image" Target="../media/image69.png"/><Relationship Id="rId9" Type="http://schemas.openxmlformats.org/officeDocument/2006/relationships/image" Target="../media/image28.png"/><Relationship Id="rId1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png"/><Relationship Id="rId7" Type="http://schemas.openxmlformats.org/officeDocument/2006/relationships/image" Target="../media/image76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towardsdatascience.com/an-overview-of-resnet-and-its-variants-5281e2f56035" TargetMode="External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8/cs231n_2018_lecture04.pdf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hyperlink" Target="http://cs231n.stanford.edu/slides/2018/cs231n_2018_lecture04.pdf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3.png"/><Relationship Id="rId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slides/2018/cs231n_2018_lecture04.pdf" TargetMode="External"/><Relationship Id="rId5" Type="http://schemas.openxmlformats.org/officeDocument/2006/relationships/image" Target="../media/image86.png"/><Relationship Id="rId4" Type="http://schemas.openxmlformats.org/officeDocument/2006/relationships/image" Target="../media/image8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cs231n.stanford.edu/slides/2018/cs231n_2018_lecture06.pdf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stanford.edu/slides/2018/cs231n_2018_lecture04.pdf" TargetMode="External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s231n.stanford.edu/slides/2018/cs231n_2018_lecture04.pdf" TargetMode="External"/><Relationship Id="rId5" Type="http://schemas.openxmlformats.org/officeDocument/2006/relationships/image" Target="../media/image87.png"/><Relationship Id="rId4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8/cs231n_2018_lecture0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8/cs231n_2018_lecture0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8/cs231n_2018_lecture0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cs231n.stanford.edu/slides/2018/cs231n_2018_lecture04.pdf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5" Type="http://schemas.openxmlformats.org/officeDocument/2006/relationships/image" Target="../media/image10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Relationship Id="rId14" Type="http://schemas.openxmlformats.org/officeDocument/2006/relationships/image" Target="../media/image10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102.png"/><Relationship Id="rId7" Type="http://schemas.openxmlformats.org/officeDocument/2006/relationships/image" Target="../media/image106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9.png"/><Relationship Id="rId5" Type="http://schemas.openxmlformats.org/officeDocument/2006/relationships/image" Target="../media/image104.png"/><Relationship Id="rId10" Type="http://schemas.openxmlformats.org/officeDocument/2006/relationships/image" Target="../media/image108.png"/><Relationship Id="rId4" Type="http://schemas.openxmlformats.org/officeDocument/2006/relationships/image" Target="../media/image103.png"/><Relationship Id="rId9" Type="http://schemas.openxmlformats.org/officeDocument/2006/relationships/image" Target="../media/image107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14.png"/><Relationship Id="rId18" Type="http://schemas.openxmlformats.org/officeDocument/2006/relationships/image" Target="../media/image117.png"/><Relationship Id="rId3" Type="http://schemas.openxmlformats.org/officeDocument/2006/relationships/image" Target="../media/image111.png"/><Relationship Id="rId7" Type="http://schemas.openxmlformats.org/officeDocument/2006/relationships/image" Target="../media/image103.png"/><Relationship Id="rId12" Type="http://schemas.openxmlformats.org/officeDocument/2006/relationships/image" Target="../media/image113.png"/><Relationship Id="rId17" Type="http://schemas.openxmlformats.org/officeDocument/2006/relationships/image" Target="../media/image106.png"/><Relationship Id="rId2" Type="http://schemas.openxmlformats.org/officeDocument/2006/relationships/image" Target="../media/image110.png"/><Relationship Id="rId16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8.png"/><Relationship Id="rId5" Type="http://schemas.openxmlformats.org/officeDocument/2006/relationships/image" Target="../media/image88.png"/><Relationship Id="rId15" Type="http://schemas.openxmlformats.org/officeDocument/2006/relationships/image" Target="../media/image116.png"/><Relationship Id="rId10" Type="http://schemas.openxmlformats.org/officeDocument/2006/relationships/image" Target="../media/image107.png"/><Relationship Id="rId19" Type="http://schemas.openxmlformats.org/officeDocument/2006/relationships/image" Target="../media/image118.png"/><Relationship Id="rId4" Type="http://schemas.openxmlformats.org/officeDocument/2006/relationships/image" Target="../media/image112.png"/><Relationship Id="rId9" Type="http://schemas.openxmlformats.org/officeDocument/2006/relationships/image" Target="../media/image94.png"/><Relationship Id="rId14" Type="http://schemas.openxmlformats.org/officeDocument/2006/relationships/image" Target="../media/image1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neuralnetworksanddeeplearning.com/chap4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cs231n.github.io/neural-networks-1/" TargetMode="Externa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image" Target="../media/image119.png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99.png"/><Relationship Id="rId10" Type="http://schemas.openxmlformats.org/officeDocument/2006/relationships/image" Target="../media/image127.png"/><Relationship Id="rId19" Type="http://schemas.openxmlformats.org/officeDocument/2006/relationships/image" Target="../media/image135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Relationship Id="rId22" Type="http://schemas.openxmlformats.org/officeDocument/2006/relationships/image" Target="../media/image1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://cs231n.stanford.edu/syllabus.html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playground.tensorflow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 bwMode="auto">
          <a:xfrm>
            <a:off x="228600" y="228600"/>
            <a:ext cx="8569516" cy="131762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50" name="Title 1"/>
          <p:cNvSpPr txBox="1">
            <a:spLocks/>
          </p:cNvSpPr>
          <p:nvPr/>
        </p:nvSpPr>
        <p:spPr bwMode="auto">
          <a:xfrm>
            <a:off x="228600" y="990600"/>
            <a:ext cx="8686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+mn-lt"/>
              </a:rPr>
              <a:t>Multi-layer neural networks and backpropagation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169958" y="2846387"/>
            <a:ext cx="8686800" cy="147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0" tIns="45715" rIns="91430" bIns="45715" anchor="ctr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4000" b="0" dirty="0">
                <a:latin typeface="+mn-lt"/>
              </a:rPr>
              <a:t>Jianguo Zhang</a:t>
            </a:r>
          </a:p>
        </p:txBody>
      </p:sp>
    </p:spTree>
    <p:extLst>
      <p:ext uri="{BB962C8B-B14F-4D97-AF65-F5344CB8AC3E}">
        <p14:creationId xmlns:p14="http://schemas.microsoft.com/office/powerpoint/2010/main" val="3756408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21533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4210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Computation graph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609600" y="144780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𝑥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447800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2209800" y="1383268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383268"/>
                <a:ext cx="479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4156212" y="1307068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212" y="1307068"/>
                <a:ext cx="4843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794" y="1600200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" y="1600200"/>
                <a:ext cx="3792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4612957" y="1676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C048B2-3FBC-8A4B-ABDC-C532F7D64F81}"/>
                  </a:ext>
                </a:extLst>
              </p:cNvPr>
              <p:cNvSpPr/>
              <p:nvPr/>
            </p:nvSpPr>
            <p:spPr>
              <a:xfrm>
                <a:off x="1163375" y="849867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C048B2-3FBC-8A4B-ABDC-C532F7D64F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3375" y="849867"/>
                <a:ext cx="51302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876321-D52A-4440-BAC1-78DDBDCC33DD}"/>
              </a:ext>
            </a:extLst>
          </p:cNvPr>
          <p:cNvCxnSpPr>
            <a:cxnSpLocks/>
            <a:stCxn id="24" idx="2"/>
            <a:endCxn id="5" idx="0"/>
          </p:cNvCxnSpPr>
          <p:nvPr/>
        </p:nvCxnSpPr>
        <p:spPr bwMode="auto">
          <a:xfrm flipH="1">
            <a:off x="1415446" y="1219199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BA09BC9-5647-B24D-AE50-DD509D7FBBA6}"/>
                  </a:ext>
                </a:extLst>
              </p:cNvPr>
              <p:cNvSpPr/>
              <p:nvPr/>
            </p:nvSpPr>
            <p:spPr>
              <a:xfrm>
                <a:off x="32004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7BA09BC9-5647-B24D-AE50-DD509D7FBB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838200"/>
                <a:ext cx="5130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77C2633-9397-6847-8DAA-CD116FEEC118}"/>
              </a:ext>
            </a:extLst>
          </p:cNvPr>
          <p:cNvCxnSpPr>
            <a:cxnSpLocks/>
            <a:stCxn id="27" idx="2"/>
          </p:cNvCxnSpPr>
          <p:nvPr/>
        </p:nvCxnSpPr>
        <p:spPr bwMode="auto">
          <a:xfrm flipH="1">
            <a:off x="34524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0B53DB-28FF-D44A-81C4-1B9951D8A4D7}"/>
                  </a:ext>
                </a:extLst>
              </p:cNvPr>
              <p:cNvSpPr/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BB0B53DB-28FF-D44A-81C4-1B9951D8A4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EA13B05-A17D-C84E-8268-A5A8B137BB26}"/>
              </a:ext>
            </a:extLst>
          </p:cNvPr>
          <p:cNvCxnSpPr>
            <a:cxnSpLocks/>
            <a:stCxn id="30" idx="2"/>
          </p:cNvCxnSpPr>
          <p:nvPr/>
        </p:nvCxnSpPr>
        <p:spPr bwMode="auto">
          <a:xfrm flipH="1">
            <a:off x="62718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816533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85800" y="2427302"/>
                <a:ext cx="7772400" cy="3744897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endParaRPr lang="en-US" b="0" dirty="0">
                  <a:solidFill>
                    <a:srgbClr val="9900CC"/>
                  </a:solidFill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</a:p>
              <a:p>
                <a:endParaRPr lang="en-US" sz="1400" dirty="0">
                  <a:solidFill>
                    <a:srgbClr val="9900CC"/>
                  </a:solidFill>
                </a:endParaRPr>
              </a:p>
              <a:p>
                <a:r>
                  <a:rPr lang="en-US" dirty="0"/>
                  <a:t>Example: 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sSup>
                      <m:sSup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solidFill>
                    <a:srgbClr val="00B050"/>
                  </a:solidFill>
                </a:endParaRPr>
              </a:p>
              <a:p>
                <a:endParaRPr lang="en-US" sz="1400" dirty="0">
                  <a:solidFill>
                    <a:srgbClr val="9900C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endParaRPr lang="en-US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85800" y="2427302"/>
                <a:ext cx="7772400" cy="3744897"/>
              </a:xfrm>
              <a:blipFill>
                <a:blip r:embed="rId2"/>
                <a:stretch>
                  <a:fillRect l="-1468" b="-13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𝑥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4573794" y="1600200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3794" y="1600200"/>
                <a:ext cx="37920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116117" y="1295400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6117" y="1295400"/>
                <a:ext cx="479041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/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914CAE7-2C8E-6543-A894-C609A999CA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8196C8D-DD33-B74C-87FF-ED60FD4241A4}"/>
              </a:ext>
            </a:extLst>
          </p:cNvPr>
          <p:cNvCxnSpPr>
            <a:cxnSpLocks/>
            <a:stCxn id="13" idx="2"/>
          </p:cNvCxnSpPr>
          <p:nvPr/>
        </p:nvCxnSpPr>
        <p:spPr bwMode="auto">
          <a:xfrm flipH="1">
            <a:off x="62718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/>
              <p:nvPr/>
            </p:nvSpPr>
            <p:spPr>
              <a:xfrm>
                <a:off x="685800" y="1524000"/>
                <a:ext cx="3549370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0" dirty="0"/>
                  <a:t>Let’s start with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800" b="0" i="1" dirty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12A71331-AC1F-6B4E-B77D-B9CD476CEE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524000"/>
                <a:ext cx="3549370" cy="523220"/>
              </a:xfrm>
              <a:prstGeom prst="rect">
                <a:avLst/>
              </a:prstGeom>
              <a:blipFill>
                <a:blip r:embed="rId9"/>
                <a:stretch>
                  <a:fillRect l="-3214" t="-14634" b="-29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/>
              <p:nvPr/>
            </p:nvSpPr>
            <p:spPr>
              <a:xfrm>
                <a:off x="7010400" y="1905000"/>
                <a:ext cx="565539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33EEA418-7D5E-8B47-9194-1BE923C77E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0400" y="1905000"/>
                <a:ext cx="565539" cy="60080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/>
              <p:nvPr/>
            </p:nvSpPr>
            <p:spPr>
              <a:xfrm>
                <a:off x="6260785" y="2227424"/>
                <a:ext cx="597215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312A564-6CA6-E949-AB8A-8714282E85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0785" y="2227424"/>
                <a:ext cx="597215" cy="60080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916971-8882-4A40-8C02-CD797C685A78}"/>
                  </a:ext>
                </a:extLst>
              </p:cNvPr>
              <p:cNvSpPr/>
              <p:nvPr/>
            </p:nvSpPr>
            <p:spPr>
              <a:xfrm>
                <a:off x="4876800" y="4953000"/>
                <a:ext cx="4073103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d>
                        <m:dPr>
                          <m:ctrlP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  <m:r>
                            <a:rPr 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51916971-8882-4A40-8C02-CD797C685A7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953000"/>
                <a:ext cx="4073103" cy="727892"/>
              </a:xfrm>
              <a:prstGeom prst="rect">
                <a:avLst/>
              </a:prstGeom>
              <a:blipFill>
                <a:blip r:embed="rId12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93D2B7-F5B1-774E-9E5F-10C00C94EDDF}"/>
                  </a:ext>
                </a:extLst>
              </p:cNvPr>
              <p:cNvSpPr/>
              <p:nvPr/>
            </p:nvSpPr>
            <p:spPr>
              <a:xfrm>
                <a:off x="4876800" y="4343400"/>
                <a:ext cx="1177566" cy="72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0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C593D2B7-F5B1-774E-9E5F-10C00C94E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4343400"/>
                <a:ext cx="1177566" cy="727892"/>
              </a:xfrm>
              <a:prstGeom prst="rect">
                <a:avLst/>
              </a:prstGeom>
              <a:blipFill>
                <a:blip r:embed="rId13"/>
                <a:stretch>
                  <a:fillRect b="-17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413CC24F-52F4-3945-9D42-30A35B66FA77}"/>
              </a:ext>
            </a:extLst>
          </p:cNvPr>
          <p:cNvSpPr/>
          <p:nvPr/>
        </p:nvSpPr>
        <p:spPr bwMode="auto">
          <a:xfrm>
            <a:off x="3810000" y="2955316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DBF0293-DEE0-1746-98D7-2D11C50CC673}"/>
              </a:ext>
            </a:extLst>
          </p:cNvPr>
          <p:cNvSpPr/>
          <p:nvPr/>
        </p:nvSpPr>
        <p:spPr bwMode="auto">
          <a:xfrm>
            <a:off x="4419600" y="2971800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6EF71CB-BA7B-1B4B-8800-C9E1A82C4240}"/>
              </a:ext>
            </a:extLst>
          </p:cNvPr>
          <p:cNvSpPr/>
          <p:nvPr/>
        </p:nvSpPr>
        <p:spPr bwMode="auto">
          <a:xfrm>
            <a:off x="4419599" y="5666018"/>
            <a:ext cx="269651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91C9E4-5332-4A44-B766-FEE0F0FF0B9F}"/>
              </a:ext>
            </a:extLst>
          </p:cNvPr>
          <p:cNvSpPr/>
          <p:nvPr/>
        </p:nvSpPr>
        <p:spPr bwMode="auto">
          <a:xfrm>
            <a:off x="5690617" y="4953000"/>
            <a:ext cx="3140957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BA11AD2-A72D-BE4E-B8A9-47DF63545A7F}"/>
              </a:ext>
            </a:extLst>
          </p:cNvPr>
          <p:cNvSpPr/>
          <p:nvPr/>
        </p:nvSpPr>
        <p:spPr bwMode="auto">
          <a:xfrm>
            <a:off x="5749781" y="4552382"/>
            <a:ext cx="1366335" cy="55301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55861D6-8F6A-AC45-8A46-00DBF463B43C}"/>
              </a:ext>
            </a:extLst>
          </p:cNvPr>
          <p:cNvSpPr/>
          <p:nvPr/>
        </p:nvSpPr>
        <p:spPr bwMode="auto">
          <a:xfrm>
            <a:off x="6019800" y="898278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484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4" grpId="0"/>
      <p:bldP spid="17" grpId="0"/>
      <p:bldP spid="5" grpId="0"/>
      <p:bldP spid="18" grpId="0"/>
      <p:bldP spid="6" grpId="0" animBg="1"/>
      <p:bldP spid="22" grpId="0" animBg="1"/>
      <p:bldP spid="24" grpId="0" animBg="1"/>
      <p:bldP spid="25" grpId="0" animBg="1"/>
      <p:bldP spid="27" grpId="0" animBg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2895600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09800"/>
                <a:ext cx="9969846" cy="3744897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09800"/>
                <a:ext cx="9969846" cy="3744897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3395161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𝑥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5161" y="1458897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2501312" y="1627623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12" y="1627623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4901125" y="1318165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125" y="1318165"/>
                <a:ext cx="479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113457" y="1295400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57" y="1295400"/>
                <a:ext cx="4843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62718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3958146" y="870259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46" y="870259"/>
                <a:ext cx="5130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4210217" y="1239591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812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/>
              <p:nvPr/>
            </p:nvSpPr>
            <p:spPr>
              <a:xfrm>
                <a:off x="6973516" y="1871732"/>
                <a:ext cx="570284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16" y="1871732"/>
                <a:ext cx="570284" cy="600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EC8E94-0FED-8845-81D1-C2E09D392FD4}"/>
                  </a:ext>
                </a:extLst>
              </p:cNvPr>
              <p:cNvSpPr/>
              <p:nvPr/>
            </p:nvSpPr>
            <p:spPr>
              <a:xfrm>
                <a:off x="6332240" y="2142395"/>
                <a:ext cx="601960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2EC8E94-0FED-8845-81D1-C2E09D392FD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2240" y="2142395"/>
                <a:ext cx="601960" cy="6008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Rectangle 29">
            <a:extLst>
              <a:ext uri="{FF2B5EF4-FFF2-40B4-BE49-F238E27FC236}">
                <a16:creationId xmlns:a16="http://schemas.microsoft.com/office/drawing/2014/main" id="{297149D7-0E43-FD4A-8B4B-CA95AE7E4F61}"/>
              </a:ext>
            </a:extLst>
          </p:cNvPr>
          <p:cNvSpPr/>
          <p:nvPr/>
        </p:nvSpPr>
        <p:spPr bwMode="auto">
          <a:xfrm>
            <a:off x="3352800" y="2957494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4D01644-E4EE-A545-8646-E9E24E574FAF}"/>
              </a:ext>
            </a:extLst>
          </p:cNvPr>
          <p:cNvSpPr/>
          <p:nvPr/>
        </p:nvSpPr>
        <p:spPr bwMode="auto">
          <a:xfrm>
            <a:off x="3962400" y="2978959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6019800" y="898278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5C2F35C-E53F-F24D-87F6-CD7054A3CF86}"/>
              </a:ext>
            </a:extLst>
          </p:cNvPr>
          <p:cNvSpPr/>
          <p:nvPr/>
        </p:nvSpPr>
        <p:spPr bwMode="auto">
          <a:xfrm>
            <a:off x="5715000" y="2895600"/>
            <a:ext cx="32766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5586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4" grpId="0"/>
      <p:bldP spid="5" grpId="0"/>
      <p:bldP spid="30" grpId="0" animBg="1"/>
      <p:bldP spid="31" grpId="0" animBg="1"/>
      <p:bldP spid="4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2895600" y="1796249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2209800"/>
                <a:ext cx="9969846" cy="3744897"/>
              </a:xfrm>
            </p:spPr>
            <p:txBody>
              <a:bodyPr/>
              <a:lstStyle/>
              <a:p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𝑙</m:t>
                    </m:r>
                    <m:d>
                      <m:d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sz="1400" dirty="0"/>
              </a:p>
              <a:p>
                <a:pPr algn="ctr"/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                 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Example: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m:rPr>
                        <m:sty m:val="p"/>
                      </m:rPr>
                      <a:rPr lang="en-US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log</m:t>
                    </m:r>
                    <m:d>
                      <m:dPr>
                        <m:ctrlP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</m:oMath>
                </a14:m>
                <a:r>
                  <a:rPr lang="en-US" i="1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(assume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)</a:t>
                </a:r>
              </a:p>
              <a:p>
                <a:r>
                  <a:rPr lang="en-US" dirty="0"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1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𝑥</m:t>
                        </m:r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</a:endParaRPr>
              </a:p>
              <a:p>
                <a:r>
                  <a:rPr lang="en-US" sz="2400" dirty="0">
                    <a:solidFill>
                      <a:srgbClr val="00B050"/>
                    </a:solidFill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h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𝑓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4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en-US" sz="2400" i="1" dirty="0">
                  <a:solidFill>
                    <a:srgbClr val="00B050"/>
                  </a:solidFill>
                  <a:latin typeface="Cambria Math" panose="02040503050406030204" pitchFamily="18" charset="0"/>
                  <a:cs typeface="Arial" charset="0"/>
                </a:endParaRPr>
              </a:p>
              <a:p>
                <a:r>
                  <a:rPr lang="en-US" sz="2400" b="0" dirty="0">
                    <a:solidFill>
                      <a:srgbClr val="00B050"/>
                    </a:solidFill>
                    <a:cs typeface="Arial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𝑒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𝑙</m:t>
                    </m:r>
                    <m:d>
                      <m:d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,1</m:t>
                        </m:r>
                      </m:e>
                    </m:d>
                    <m:r>
                      <a:rPr 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cs typeface="Arial" charset="0"/>
                      </a:rPr>
                      <m:t>=−</m:t>
                    </m:r>
                    <m:func>
                      <m:funcPr>
                        <m:ctrlPr>
                          <a:rPr lang="en-US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Arial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Arial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h</m:t>
                                </m:r>
                              </m:e>
                              <m:sub>
                                <m:r>
                                  <a:rPr lang="en-US" sz="2400" i="1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Arial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func>
                  </m:oMath>
                </a14:m>
                <a:endParaRPr lang="en-US" sz="2400" b="0" dirty="0">
                  <a:solidFill>
                    <a:srgbClr val="00B050"/>
                  </a:solidFill>
                  <a:cs typeface="Arial" charset="0"/>
                </a:endParaRPr>
              </a:p>
              <a:p>
                <a:r>
                  <a:rPr lang="en-US" sz="1400" dirty="0">
                    <a:solidFill>
                      <a:srgbClr val="00B050"/>
                    </a:solidFill>
                  </a:rPr>
                  <a:t> </a:t>
                </a:r>
              </a:p>
              <a:p>
                <a:r>
                  <a:rPr lang="en-US" sz="2000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den>
                    </m:f>
                    <m:r>
                      <a:rPr lang="en-US" sz="20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sz="20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bSup>
                            <m:r>
                              <a:rPr lang="en-US" sz="20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Sup>
                          <m:sSubSupPr>
                            <m:ctrlP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20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  <m:r>
                          <a:rPr lang="en-US" sz="20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20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209800"/>
                <a:ext cx="9969846" cy="3744897"/>
              </a:xfrm>
              <a:blipFill>
                <a:blip r:embed="rId2"/>
                <a:stretch>
                  <a:fillRect l="-1401" b="-22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3395161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𝑥</m:t>
                      </m:r>
                      <m:r>
                        <a:rPr lang="en-US" sz="18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95161" y="1458897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2501312" y="1627623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1312" y="1627623"/>
                <a:ext cx="37920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4901125" y="1318165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125" y="1318165"/>
                <a:ext cx="479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113457" y="1295400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3457" y="1295400"/>
                <a:ext cx="4843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/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F91B5419-0DE0-864B-BBED-D6F3FF3324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B7DEBD-5FFA-1741-ADCE-55F9168FFCA3}"/>
              </a:ext>
            </a:extLst>
          </p:cNvPr>
          <p:cNvCxnSpPr>
            <a:cxnSpLocks/>
            <a:stCxn id="19" idx="2"/>
          </p:cNvCxnSpPr>
          <p:nvPr/>
        </p:nvCxnSpPr>
        <p:spPr bwMode="auto">
          <a:xfrm flipH="1">
            <a:off x="62718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/>
              <p:nvPr/>
            </p:nvSpPr>
            <p:spPr>
              <a:xfrm>
                <a:off x="3958146" y="870259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C5D8430-409F-DA46-B746-807DA014DA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8146" y="870259"/>
                <a:ext cx="51302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985960E7-AFC0-2942-A93A-823AF204E884}"/>
              </a:ext>
            </a:extLst>
          </p:cNvPr>
          <p:cNvCxnSpPr>
            <a:cxnSpLocks/>
            <a:stCxn id="24" idx="2"/>
          </p:cNvCxnSpPr>
          <p:nvPr/>
        </p:nvCxnSpPr>
        <p:spPr bwMode="auto">
          <a:xfrm flipH="1">
            <a:off x="4210217" y="1239591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/>
              <p:nvPr/>
            </p:nvSpPr>
            <p:spPr>
              <a:xfrm>
                <a:off x="812679" y="1534180"/>
                <a:ext cx="1159356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sz="2800" b="0" i="1" dirty="0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sz="28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EA88DAF2-4F16-794A-9548-F4E66023E86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679" y="1534180"/>
                <a:ext cx="1159356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/>
              <p:nvPr/>
            </p:nvSpPr>
            <p:spPr>
              <a:xfrm>
                <a:off x="6973516" y="1871732"/>
                <a:ext cx="570284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0A2F254E-D637-AD45-A9C3-E89D075D1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16" y="1871732"/>
                <a:ext cx="570284" cy="60080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26A29B-176C-3442-AD82-B7EF8403247C}"/>
                  </a:ext>
                </a:extLst>
              </p:cNvPr>
              <p:cNvSpPr/>
              <p:nvPr/>
            </p:nvSpPr>
            <p:spPr>
              <a:xfrm>
                <a:off x="5754316" y="2142395"/>
                <a:ext cx="570284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3826A29B-176C-3442-AD82-B7EF840324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4316" y="2142395"/>
                <a:ext cx="570284" cy="60080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1FE669-B8EF-6D41-A3A6-A76BFCDFC28A}"/>
                  </a:ext>
                </a:extLst>
              </p:cNvPr>
              <p:cNvSpPr/>
              <p:nvPr/>
            </p:nvSpPr>
            <p:spPr>
              <a:xfrm>
                <a:off x="4427875" y="2142395"/>
                <a:ext cx="597215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571FE669-B8EF-6D41-A3A6-A76BFCDFC2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875" y="2142395"/>
                <a:ext cx="597215" cy="6008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CA56C-588E-C748-A120-16418F6F23BC}"/>
                  </a:ext>
                </a:extLst>
              </p:cNvPr>
              <p:cNvSpPr/>
              <p:nvPr/>
            </p:nvSpPr>
            <p:spPr>
              <a:xfrm>
                <a:off x="4965385" y="1913795"/>
                <a:ext cx="581569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8ECA56C-588E-C748-A120-16418F6F23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5385" y="1913795"/>
                <a:ext cx="581569" cy="6008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C35030-009A-F44F-89C4-962FB81E68F7}"/>
                  </a:ext>
                </a:extLst>
              </p:cNvPr>
              <p:cNvSpPr/>
              <p:nvPr/>
            </p:nvSpPr>
            <p:spPr>
              <a:xfrm>
                <a:off x="3886200" y="5418995"/>
                <a:ext cx="4572000" cy="6008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D2C35030-009A-F44F-89C4-962FB81E68F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6200" y="5418995"/>
                <a:ext cx="4572000" cy="6008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6279047-A06F-A74D-B6CE-17D6EE4D28E4}"/>
                  </a:ext>
                </a:extLst>
              </p:cNvPr>
              <p:cNvSpPr/>
              <p:nvPr/>
            </p:nvSpPr>
            <p:spPr>
              <a:xfrm>
                <a:off x="4038600" y="4961795"/>
                <a:ext cx="4572000" cy="60080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16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sz="16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96279047-A06F-A74D-B6CE-17D6EE4D28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8600" y="4961795"/>
                <a:ext cx="4572000" cy="60080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C60F71-A0B1-BA4B-9A28-409E66EE0755}"/>
                  </a:ext>
                </a:extLst>
              </p:cNvPr>
              <p:cNvSpPr/>
              <p:nvPr/>
            </p:nvSpPr>
            <p:spPr>
              <a:xfrm>
                <a:off x="4495800" y="4504595"/>
                <a:ext cx="3048000" cy="60080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16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600" b="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83C60F71-A0B1-BA4B-9A28-409E66EE07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800" y="4504595"/>
                <a:ext cx="3048000" cy="60080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Rectangle 31">
            <a:extLst>
              <a:ext uri="{FF2B5EF4-FFF2-40B4-BE49-F238E27FC236}">
                <a16:creationId xmlns:a16="http://schemas.microsoft.com/office/drawing/2014/main" id="{0982EE68-2691-8346-8A75-B8B9A2FD2322}"/>
              </a:ext>
            </a:extLst>
          </p:cNvPr>
          <p:cNvSpPr/>
          <p:nvPr/>
        </p:nvSpPr>
        <p:spPr bwMode="auto">
          <a:xfrm>
            <a:off x="5867400" y="2955316"/>
            <a:ext cx="971849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006D973-3974-1947-BFCE-5238A5A41B2C}"/>
              </a:ext>
            </a:extLst>
          </p:cNvPr>
          <p:cNvSpPr/>
          <p:nvPr/>
        </p:nvSpPr>
        <p:spPr bwMode="auto">
          <a:xfrm>
            <a:off x="6839249" y="3056795"/>
            <a:ext cx="609601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9842464-8F82-154E-BB3E-7071ACF59796}"/>
              </a:ext>
            </a:extLst>
          </p:cNvPr>
          <p:cNvSpPr/>
          <p:nvPr/>
        </p:nvSpPr>
        <p:spPr bwMode="auto">
          <a:xfrm>
            <a:off x="7448849" y="2903322"/>
            <a:ext cx="494485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107F59D-C572-9347-8579-506964749CD2}"/>
              </a:ext>
            </a:extLst>
          </p:cNvPr>
          <p:cNvSpPr/>
          <p:nvPr/>
        </p:nvSpPr>
        <p:spPr bwMode="auto">
          <a:xfrm>
            <a:off x="7924800" y="2929737"/>
            <a:ext cx="609600" cy="85468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FC26558-0158-AF4C-A4D1-CB622FB22263}"/>
              </a:ext>
            </a:extLst>
          </p:cNvPr>
          <p:cNvSpPr/>
          <p:nvPr/>
        </p:nvSpPr>
        <p:spPr bwMode="auto">
          <a:xfrm>
            <a:off x="2704867" y="6137310"/>
            <a:ext cx="5600933" cy="72069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758AFAD-CA68-294F-B95A-0ACBCF730620}"/>
              </a:ext>
            </a:extLst>
          </p:cNvPr>
          <p:cNvSpPr/>
          <p:nvPr/>
        </p:nvSpPr>
        <p:spPr bwMode="auto">
          <a:xfrm>
            <a:off x="6271871" y="5491644"/>
            <a:ext cx="699613" cy="61545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B45BD36-00F0-AD4B-9B52-2181F8D757B8}"/>
              </a:ext>
            </a:extLst>
          </p:cNvPr>
          <p:cNvSpPr/>
          <p:nvPr/>
        </p:nvSpPr>
        <p:spPr bwMode="auto">
          <a:xfrm>
            <a:off x="5419858" y="5075908"/>
            <a:ext cx="2428742" cy="3855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C6CB9E3-F718-5149-A4B1-2853D207FA7F}"/>
              </a:ext>
            </a:extLst>
          </p:cNvPr>
          <p:cNvSpPr/>
          <p:nvPr/>
        </p:nvSpPr>
        <p:spPr bwMode="auto">
          <a:xfrm>
            <a:off x="6197957" y="4583691"/>
            <a:ext cx="915500" cy="3855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E625B137-3A97-1940-AE67-1DFEFAA64D4F}"/>
              </a:ext>
            </a:extLst>
          </p:cNvPr>
          <p:cNvSpPr/>
          <p:nvPr/>
        </p:nvSpPr>
        <p:spPr bwMode="auto">
          <a:xfrm>
            <a:off x="3958146" y="936962"/>
            <a:ext cx="478459" cy="309253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24625D-BF40-834C-9F3D-22DB933805DF}"/>
              </a:ext>
            </a:extLst>
          </p:cNvPr>
          <p:cNvSpPr/>
          <p:nvPr/>
        </p:nvSpPr>
        <p:spPr bwMode="auto">
          <a:xfrm>
            <a:off x="6896915" y="3031516"/>
            <a:ext cx="1046419" cy="77848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005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4" grpId="0"/>
      <p:bldP spid="6" grpId="0"/>
      <p:bldP spid="7" grpId="0"/>
      <p:bldP spid="27" grpId="0"/>
      <p:bldP spid="10" grpId="0"/>
      <p:bldP spid="28" grpId="0"/>
      <p:bldP spid="29" grpId="0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21533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4210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Chain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9600" y="3087109"/>
                <a:ext cx="7772400" cy="1611298"/>
              </a:xfrm>
            </p:spPr>
            <p:txBody>
              <a:bodyPr/>
              <a:lstStyle/>
              <a:p>
                <a:r>
                  <a:rPr lang="en-US" b="0" dirty="0">
                    <a:solidFill>
                      <a:schemeClr val="tx1"/>
                    </a:solidFill>
                  </a:rPr>
                  <a:t>General case:</a:t>
                </a:r>
                <a:r>
                  <a:rPr lang="en-US" dirty="0"/>
                  <a:t> </a:t>
                </a:r>
              </a:p>
              <a:p>
                <a:endParaRPr lang="en-US" sz="1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>
                          <a:solidFill>
                            <a:srgbClr val="C00000"/>
                          </a:solidFill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  <m:r>
                        <m:rPr>
                          <m:nor/>
                        </m:rPr>
                        <a:rPr lang="en-US" dirty="0">
                          <a:solidFill>
                            <a:srgbClr val="C00000"/>
                          </a:solidFill>
                        </a:rPr>
                        <m:t> </m:t>
                      </m:r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 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9600" y="3087109"/>
                <a:ext cx="7772400" cy="1611298"/>
              </a:xfrm>
              <a:blipFill>
                <a:blip r:embed="rId2"/>
                <a:stretch>
                  <a:fillRect l="-1797" t="-3125" b="-54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𝑘</m:t>
                          </m:r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−1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2092459" y="1383268"/>
                <a:ext cx="71372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459" y="1383268"/>
                <a:ext cx="7137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4151338" y="1307068"/>
                <a:ext cx="49411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338" y="1307068"/>
                <a:ext cx="494110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3186996" y="5054598"/>
                <a:ext cx="2985204" cy="13462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rgbClr val="C00000"/>
                    </a:solidFill>
                  </a:rPr>
                  <a:t>Upstream gradient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6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6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600" b="0" dirty="0">
                    <a:solidFill>
                      <a:srgbClr val="C00000"/>
                    </a:solidFill>
                  </a:rPr>
                  <a:t> </a:t>
                </a:r>
                <a:endParaRPr lang="en-US" sz="3600" b="0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6996" y="5054598"/>
                <a:ext cx="2985204" cy="1346202"/>
              </a:xfrm>
              <a:prstGeom prst="rect">
                <a:avLst/>
              </a:prstGeom>
              <a:blipFill>
                <a:blip r:embed="rId12"/>
                <a:stretch>
                  <a:fillRect t="-2804" r="-847" b="-37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14C2F4BF-9A11-4246-8DEB-A267480254B0}"/>
              </a:ext>
            </a:extLst>
          </p:cNvPr>
          <p:cNvSpPr txBox="1"/>
          <p:nvPr/>
        </p:nvSpPr>
        <p:spPr>
          <a:xfrm>
            <a:off x="4612957" y="1676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80A22E-A101-5043-820F-02AC70B2D17E}"/>
              </a:ext>
            </a:extLst>
          </p:cNvPr>
          <p:cNvSpPr/>
          <p:nvPr/>
        </p:nvSpPr>
        <p:spPr>
          <a:xfrm>
            <a:off x="6273237" y="5054598"/>
            <a:ext cx="134676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0" dirty="0">
                <a:solidFill>
                  <a:srgbClr val="9900CC"/>
                </a:solidFill>
              </a:rPr>
              <a:t>Local gradient</a:t>
            </a:r>
            <a:endParaRPr lang="en-US" dirty="0">
              <a:solidFill>
                <a:srgbClr val="9900CC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/>
              <p:nvPr/>
            </p:nvSpPr>
            <p:spPr>
              <a:xfrm>
                <a:off x="32004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FCA23430-67E9-5247-A0E1-0894EFD102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838200"/>
                <a:ext cx="513025" cy="369332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35F7ACFE-192F-7E40-B154-80DC7B1B02B2}"/>
              </a:ext>
            </a:extLst>
          </p:cNvPr>
          <p:cNvCxnSpPr>
            <a:cxnSpLocks/>
            <a:stCxn id="40" idx="2"/>
          </p:cNvCxnSpPr>
          <p:nvPr/>
        </p:nvCxnSpPr>
        <p:spPr bwMode="auto">
          <a:xfrm flipH="1">
            <a:off x="34524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/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3F22BC8-553A-4449-A434-793228A150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9800" y="838200"/>
                <a:ext cx="513025" cy="369332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19B1CA3-6238-3347-A015-6E42000C1DD5}"/>
              </a:ext>
            </a:extLst>
          </p:cNvPr>
          <p:cNvCxnSpPr>
            <a:cxnSpLocks/>
            <a:stCxn id="42" idx="2"/>
          </p:cNvCxnSpPr>
          <p:nvPr/>
        </p:nvCxnSpPr>
        <p:spPr bwMode="auto">
          <a:xfrm flipH="1">
            <a:off x="6271871" y="1207532"/>
            <a:ext cx="4442" cy="2286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E90CEA3-FD4B-874B-9094-71D3496181DC}"/>
                  </a:ext>
                </a:extLst>
              </p:cNvPr>
              <p:cNvSpPr/>
              <p:nvPr/>
            </p:nvSpPr>
            <p:spPr>
              <a:xfrm>
                <a:off x="6973516" y="2066195"/>
                <a:ext cx="595676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BE90CEA3-FD4B-874B-9094-71D3496181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3516" y="2066195"/>
                <a:ext cx="595676" cy="600805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B45757-9FFA-6C48-B5B0-28273BCD2B52}"/>
                  </a:ext>
                </a:extLst>
              </p:cNvPr>
              <p:cNvSpPr/>
              <p:nvPr/>
            </p:nvSpPr>
            <p:spPr>
              <a:xfrm>
                <a:off x="5649080" y="2232752"/>
                <a:ext cx="819968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b>
                          </m:sSub>
                        </m:num>
                        <m:den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9AB45757-9FFA-6C48-B5B0-28273BCD2B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9080" y="2232752"/>
                <a:ext cx="819968" cy="6008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67C0BA4-EB72-D944-A70B-32A9B5A7645F}"/>
                  </a:ext>
                </a:extLst>
              </p:cNvPr>
              <p:cNvSpPr/>
              <p:nvPr/>
            </p:nvSpPr>
            <p:spPr>
              <a:xfrm>
                <a:off x="4158107" y="2085530"/>
                <a:ext cx="597151" cy="602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B67C0BA4-EB72-D944-A70B-32A9B5A764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107" y="2085530"/>
                <a:ext cx="597151" cy="60202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D586F7B-A1C9-C249-AE9C-EDB786973D4D}"/>
                  </a:ext>
                </a:extLst>
              </p:cNvPr>
              <p:cNvSpPr/>
              <p:nvPr/>
            </p:nvSpPr>
            <p:spPr>
              <a:xfrm>
                <a:off x="4876800" y="2057400"/>
                <a:ext cx="819968" cy="60080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  <m:r>
                                <a:rPr lang="en-US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ED586F7B-A1C9-C249-AE9C-EDB786973D4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76800" y="2057400"/>
                <a:ext cx="819968" cy="60080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6C453B3-6F3E-2549-A0FA-F9A4ACCF5F54}"/>
                  </a:ext>
                </a:extLst>
              </p:cNvPr>
              <p:cNvSpPr/>
              <p:nvPr/>
            </p:nvSpPr>
            <p:spPr>
              <a:xfrm>
                <a:off x="3510184" y="2263235"/>
                <a:ext cx="611128" cy="6020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sz="1600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sz="16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C6C453B3-6F3E-2549-A0FA-F9A4ACCF5F5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0184" y="2263235"/>
                <a:ext cx="611128" cy="602088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/>
              <p:nvPr/>
            </p:nvSpPr>
            <p:spPr>
              <a:xfrm>
                <a:off x="2665472" y="867772"/>
                <a:ext cx="629211" cy="6020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sz="1600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16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1600" b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7788DAA1-6967-B042-BE55-E21DF8B62A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472" y="867772"/>
                <a:ext cx="629211" cy="602024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Rectangle 50">
            <a:extLst>
              <a:ext uri="{FF2B5EF4-FFF2-40B4-BE49-F238E27FC236}">
                <a16:creationId xmlns:a16="http://schemas.microsoft.com/office/drawing/2014/main" id="{B01ED8B4-6D16-6D4E-BD55-4D2E1078A2C3}"/>
              </a:ext>
            </a:extLst>
          </p:cNvPr>
          <p:cNvSpPr/>
          <p:nvPr/>
        </p:nvSpPr>
        <p:spPr bwMode="auto">
          <a:xfrm>
            <a:off x="2971800" y="3660434"/>
            <a:ext cx="3505200" cy="1216366"/>
          </a:xfrm>
          <a:prstGeom prst="rect">
            <a:avLst/>
          </a:prstGeom>
          <a:noFill/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C00000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CE353BD-924F-7245-B3DD-E83961BAF6DB}"/>
              </a:ext>
            </a:extLst>
          </p:cNvPr>
          <p:cNvSpPr/>
          <p:nvPr/>
        </p:nvSpPr>
        <p:spPr bwMode="auto">
          <a:xfrm>
            <a:off x="3200400" y="914401"/>
            <a:ext cx="444450" cy="293131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115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7" grpId="0"/>
      <p:bldP spid="44" grpId="0"/>
      <p:bldP spid="46" grpId="0"/>
      <p:bldP spid="47" grpId="0"/>
      <p:bldP spid="48" grpId="0"/>
      <p:bldP spid="49" grpId="0"/>
      <p:bldP spid="5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Backpropagation summary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endCxn id="27" idx="3"/>
          </p:cNvCxnSpPr>
          <p:nvPr/>
        </p:nvCxnSpPr>
        <p:spPr bwMode="auto">
          <a:xfrm flipV="1">
            <a:off x="1135785" y="4839992"/>
            <a:ext cx="2642710" cy="5463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6965237" y="40166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3185393" y="2758688"/>
            <a:ext cx="4049951" cy="243839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288059" y="5197087"/>
                <a:ext cx="11597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59" y="5197087"/>
                <a:ext cx="1159741" cy="584775"/>
              </a:xfrm>
              <a:prstGeom prst="rect">
                <a:avLst/>
              </a:prstGeom>
              <a:blipFill>
                <a:blip r:embed="rId2"/>
                <a:stretch>
                  <a:fillRect l="-2174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8334715" y="3733800"/>
                <a:ext cx="733085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4715" y="3733800"/>
                <a:ext cx="733085" cy="584775"/>
              </a:xfrm>
              <a:prstGeom prst="rect">
                <a:avLst/>
              </a:prstGeom>
              <a:blipFill>
                <a:blip r:embed="rId3"/>
                <a:stretch>
                  <a:fillRect l="-5085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6748750" y="1993656"/>
                <a:ext cx="2242850" cy="16171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rgbClr val="C00000"/>
                    </a:solidFill>
                  </a:rPr>
                  <a:t>Upstream gradient: </a:t>
                </a:r>
              </a:p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8750" y="1993656"/>
                <a:ext cx="2242850" cy="1617174"/>
              </a:xfrm>
              <a:prstGeom prst="rect">
                <a:avLst/>
              </a:prstGeom>
              <a:blipFill>
                <a:blip r:embed="rId4"/>
                <a:stretch>
                  <a:fillRect t="-2344" b="-1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7235344" y="3733800"/>
            <a:ext cx="1001468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/>
              <p:nvPr/>
            </p:nvSpPr>
            <p:spPr>
              <a:xfrm>
                <a:off x="2030449" y="5372924"/>
                <a:ext cx="3184654" cy="12478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b="0" dirty="0">
                    <a:solidFill>
                      <a:srgbClr val="C00000"/>
                    </a:solidFill>
                  </a:rPr>
                  <a:t>Upstream gradient: </a:t>
                </a:r>
              </a:p>
              <a:p>
                <a:pPr algn="ctr"/>
                <a:r>
                  <a:rPr lang="en-US" b="0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  <m:r>
                      <a:rPr lang="en-US" sz="32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  <m:f>
                      <m:fPr>
                        <m:ctrlPr>
                          <a:rPr lang="en-US" sz="32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r>
                          <a:rPr lang="en-US" sz="3200" b="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2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32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200" b="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den>
                    </m:f>
                  </m:oMath>
                </a14:m>
                <a:endParaRPr lang="en-US" sz="3200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0449" y="5372924"/>
                <a:ext cx="3184654" cy="1247842"/>
              </a:xfrm>
              <a:prstGeom prst="rect">
                <a:avLst/>
              </a:prstGeom>
              <a:blipFill>
                <a:blip r:embed="rId5"/>
                <a:stretch>
                  <a:fillRect t="-3030" b="-2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1135785" y="2226118"/>
            <a:ext cx="2642710" cy="88966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4843750" y="3573959"/>
                <a:ext cx="84850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4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4400" b="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43750" y="3573959"/>
                <a:ext cx="848502" cy="769441"/>
              </a:xfrm>
              <a:prstGeom prst="rect">
                <a:avLst/>
              </a:prstGeom>
              <a:blipFill>
                <a:blip r:embed="rId6"/>
                <a:stretch>
                  <a:fillRect l="-8824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49843" y="1684408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" y="1684408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 b="-63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413E5C-BA20-4C47-BC29-3818995F6F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331773" y="2135591"/>
            <a:ext cx="2613757" cy="8648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/>
              <p:nvPr/>
            </p:nvSpPr>
            <p:spPr>
              <a:xfrm>
                <a:off x="1981200" y="1428971"/>
                <a:ext cx="233076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200" y="1428971"/>
                <a:ext cx="2330766" cy="857029"/>
              </a:xfrm>
              <a:prstGeom prst="rect">
                <a:avLst/>
              </a:prstGeom>
              <a:blipFill>
                <a:blip r:embed="rId8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1E6887-E9AA-5C44-B523-E0717A0844E8}"/>
              </a:ext>
            </a:extLst>
          </p:cNvPr>
          <p:cNvCxnSpPr>
            <a:cxnSpLocks/>
          </p:cNvCxnSpPr>
          <p:nvPr/>
        </p:nvCxnSpPr>
        <p:spPr bwMode="auto">
          <a:xfrm flipH="1">
            <a:off x="1375877" y="4960071"/>
            <a:ext cx="2569653" cy="52632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/>
              <p:nvPr/>
            </p:nvSpPr>
            <p:spPr>
              <a:xfrm>
                <a:off x="3853150" y="4171037"/>
                <a:ext cx="1067856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3150" y="4171037"/>
                <a:ext cx="1067856" cy="857029"/>
              </a:xfrm>
              <a:prstGeom prst="rect">
                <a:avLst/>
              </a:prstGeom>
              <a:blipFill>
                <a:blip r:embed="rId9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/>
              <p:nvPr/>
            </p:nvSpPr>
            <p:spPr>
              <a:xfrm>
                <a:off x="3945530" y="3000486"/>
                <a:ext cx="82202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5530" y="3000486"/>
                <a:ext cx="822020" cy="857029"/>
              </a:xfrm>
              <a:prstGeom prst="rect">
                <a:avLst/>
              </a:prstGeom>
              <a:blipFill>
                <a:blip r:embed="rId10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0" name="TextBox 69">
            <a:extLst>
              <a:ext uri="{FF2B5EF4-FFF2-40B4-BE49-F238E27FC236}">
                <a16:creationId xmlns:a16="http://schemas.microsoft.com/office/drawing/2014/main" id="{89CF5698-0FA6-874B-A940-32F6D883667E}"/>
              </a:ext>
            </a:extLst>
          </p:cNvPr>
          <p:cNvSpPr txBox="1"/>
          <p:nvPr/>
        </p:nvSpPr>
        <p:spPr>
          <a:xfrm>
            <a:off x="4746610" y="3257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9900CC"/>
                </a:solidFill>
              </a:rPr>
              <a:t>Local gradient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164415A-7C5B-8C4A-9263-B788F2977854}"/>
              </a:ext>
            </a:extLst>
          </p:cNvPr>
          <p:cNvSpPr txBox="1"/>
          <p:nvPr/>
        </p:nvSpPr>
        <p:spPr>
          <a:xfrm>
            <a:off x="4757516" y="4400490"/>
            <a:ext cx="17956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rgbClr val="9900CC"/>
                </a:solidFill>
              </a:rPr>
              <a:t>Local gradient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6BAE55C4-4127-F647-AFF3-9727FEAC18D2}"/>
              </a:ext>
            </a:extLst>
          </p:cNvPr>
          <p:cNvSpPr/>
          <p:nvPr/>
        </p:nvSpPr>
        <p:spPr>
          <a:xfrm>
            <a:off x="1828800" y="969982"/>
            <a:ext cx="273504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Parameter update: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D542881-AE02-2645-801D-1F76337F084F}"/>
              </a:ext>
            </a:extLst>
          </p:cNvPr>
          <p:cNvCxnSpPr>
            <a:cxnSpLocks/>
          </p:cNvCxnSpPr>
          <p:nvPr/>
        </p:nvCxnSpPr>
        <p:spPr bwMode="auto">
          <a:xfrm>
            <a:off x="6599557" y="60960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0EBC94F-2D01-3B45-A311-D701BEDB6003}"/>
              </a:ext>
            </a:extLst>
          </p:cNvPr>
          <p:cNvSpPr txBox="1"/>
          <p:nvPr/>
        </p:nvSpPr>
        <p:spPr>
          <a:xfrm>
            <a:off x="7391400" y="5867400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00B050"/>
                </a:solidFill>
              </a:rPr>
              <a:t>Forward pass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7C48F40-A4FA-884C-81F4-425E790588B4}"/>
              </a:ext>
            </a:extLst>
          </p:cNvPr>
          <p:cNvCxnSpPr>
            <a:cxnSpLocks/>
          </p:cNvCxnSpPr>
          <p:nvPr/>
        </p:nvCxnSpPr>
        <p:spPr bwMode="auto">
          <a:xfrm flipH="1">
            <a:off x="6574250" y="6400800"/>
            <a:ext cx="7409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042B8295-D6E4-794A-88C3-789603742BAA}"/>
              </a:ext>
            </a:extLst>
          </p:cNvPr>
          <p:cNvSpPr txBox="1"/>
          <p:nvPr/>
        </p:nvSpPr>
        <p:spPr>
          <a:xfrm>
            <a:off x="7391400" y="6172200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>
                <a:solidFill>
                  <a:srgbClr val="FF0000"/>
                </a:solidFill>
              </a:rPr>
              <a:t>Backward pass</a:t>
            </a:r>
          </a:p>
        </p:txBody>
      </p:sp>
    </p:spTree>
    <p:extLst>
      <p:ext uri="{BB962C8B-B14F-4D97-AF65-F5344CB8AC3E}">
        <p14:creationId xmlns:p14="http://schemas.microsoft.com/office/powerpoint/2010/main" val="297748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42" grpId="0"/>
      <p:bldP spid="64" grpId="0"/>
      <p:bldP spid="65" grpId="0"/>
      <p:bldP spid="70" grpId="0"/>
      <p:bldP spid="71" grpId="0"/>
      <p:bldP spid="72" grpId="0"/>
      <p:bldP spid="3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ED6B-9CB3-444A-872B-EFFEEEC7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220200" cy="838200"/>
          </a:xfrm>
        </p:spPr>
        <p:txBody>
          <a:bodyPr/>
          <a:lstStyle/>
          <a:p>
            <a:r>
              <a:rPr lang="en-US" dirty="0"/>
              <a:t>What about more general computation graphs?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87FD23-3877-A849-AB98-41C4AB4C2E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33600"/>
            <a:ext cx="7885953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A88D4D-951C-E74D-B608-31DC1C89DCF8}"/>
              </a:ext>
            </a:extLst>
          </p:cNvPr>
          <p:cNvSpPr txBox="1"/>
          <p:nvPr/>
        </p:nvSpPr>
        <p:spPr>
          <a:xfrm>
            <a:off x="1143000" y="1447800"/>
            <a:ext cx="124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ResNet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4BEF78-4A6B-FE46-BCC7-E729D116D08C}"/>
              </a:ext>
            </a:extLst>
          </p:cNvPr>
          <p:cNvSpPr txBox="1"/>
          <p:nvPr/>
        </p:nvSpPr>
        <p:spPr>
          <a:xfrm>
            <a:off x="5181600" y="1447799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ResNeXt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7A1EB1-CA41-1A4A-ABC8-4A5CCBFD91EC}"/>
              </a:ext>
            </a:extLst>
          </p:cNvPr>
          <p:cNvSpPr txBox="1"/>
          <p:nvPr/>
        </p:nvSpPr>
        <p:spPr>
          <a:xfrm>
            <a:off x="7629586" y="6443246"/>
            <a:ext cx="1438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>
                <a:hlinkClick r:id="rId3"/>
              </a:rPr>
              <a:t>Figure source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765104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59ED6B-9CB3-444A-872B-EFFEEEC70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6200"/>
            <a:ext cx="9220200" cy="838200"/>
          </a:xfrm>
        </p:spPr>
        <p:txBody>
          <a:bodyPr/>
          <a:lstStyle/>
          <a:p>
            <a:r>
              <a:rPr lang="en-US" dirty="0"/>
              <a:t>What about more general computation graphs?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ECF641D-E9AA-1148-A1D8-050393B6C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7319" y="1524000"/>
            <a:ext cx="6289362" cy="41859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6C31A9-0D24-CB4A-B6F1-4E24CC28EB19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4"/>
              </a:rPr>
              <a:t>Stanford 231n</a:t>
            </a:r>
            <a:endParaRPr lang="en-US" sz="1600" b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4E6AC0F-573D-4A49-A873-CF521382DCF1}"/>
              </a:ext>
            </a:extLst>
          </p:cNvPr>
          <p:cNvSpPr/>
          <p:nvPr/>
        </p:nvSpPr>
        <p:spPr bwMode="auto">
          <a:xfrm>
            <a:off x="3962400" y="3352800"/>
            <a:ext cx="324866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7DBA2B-678C-8148-A1EA-D06FE417420A}"/>
              </a:ext>
            </a:extLst>
          </p:cNvPr>
          <p:cNvSpPr txBox="1"/>
          <p:nvPr/>
        </p:nvSpPr>
        <p:spPr>
          <a:xfrm>
            <a:off x="4204368" y="3200400"/>
            <a:ext cx="4330032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+ Gradients add at branches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4391C8B-473F-334E-89D5-60DAC060C1F6}"/>
              </a:ext>
            </a:extLst>
          </p:cNvPr>
          <p:cNvCxnSpPr>
            <a:cxnSpLocks/>
          </p:cNvCxnSpPr>
          <p:nvPr/>
        </p:nvCxnSpPr>
        <p:spPr bwMode="auto">
          <a:xfrm>
            <a:off x="1752600" y="2362200"/>
            <a:ext cx="990600" cy="8382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B81D69-9D24-A544-AF45-E80070F07AC3}"/>
              </a:ext>
            </a:extLst>
          </p:cNvPr>
          <p:cNvCxnSpPr>
            <a:cxnSpLocks/>
          </p:cNvCxnSpPr>
          <p:nvPr/>
        </p:nvCxnSpPr>
        <p:spPr bwMode="auto">
          <a:xfrm flipV="1">
            <a:off x="1600200" y="3662065"/>
            <a:ext cx="1219200" cy="83373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2955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C76BC-A6BA-A34F-A9F4-30F6946479EE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02C76BC-A6BA-A34F-A9F4-30F6946479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CFE69398-5386-994E-BA93-9EB2F1FF5A33}"/>
              </a:ext>
            </a:extLst>
          </p:cNvPr>
          <p:cNvSpPr/>
          <p:nvPr/>
        </p:nvSpPr>
        <p:spPr bwMode="auto">
          <a:xfrm>
            <a:off x="1524000" y="2188688"/>
            <a:ext cx="38100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1E98B39-3E36-9C40-AD80-DAAE9772B8E1}"/>
              </a:ext>
            </a:extLst>
          </p:cNvPr>
          <p:cNvSpPr/>
          <p:nvPr/>
        </p:nvSpPr>
        <p:spPr bwMode="auto">
          <a:xfrm>
            <a:off x="1479395" y="3546755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46A176B-4BBB-984D-A897-F4C5347A7C24}"/>
              </a:ext>
            </a:extLst>
          </p:cNvPr>
          <p:cNvSpPr/>
          <p:nvPr/>
        </p:nvSpPr>
        <p:spPr bwMode="auto">
          <a:xfrm>
            <a:off x="2712720" y="2853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8A929CD-959F-014E-A151-5012039E9922}"/>
              </a:ext>
            </a:extLst>
          </p:cNvPr>
          <p:cNvSpPr/>
          <p:nvPr/>
        </p:nvSpPr>
        <p:spPr bwMode="auto">
          <a:xfrm>
            <a:off x="3886200" y="374137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3F19A-8D22-BC4B-A60E-B7A60F7D3ECB}"/>
              </a:ext>
            </a:extLst>
          </p:cNvPr>
          <p:cNvSpPr/>
          <p:nvPr/>
        </p:nvSpPr>
        <p:spPr bwMode="auto">
          <a:xfrm>
            <a:off x="38862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0CF2E4D-6C95-0C43-AA97-3AD26FDEB148}"/>
              </a:ext>
            </a:extLst>
          </p:cNvPr>
          <p:cNvSpPr/>
          <p:nvPr/>
        </p:nvSpPr>
        <p:spPr bwMode="auto">
          <a:xfrm>
            <a:off x="5101683" y="37338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0EEF3E-E2E7-0646-BE74-896EAADF9BB8}"/>
              </a:ext>
            </a:extLst>
          </p:cNvPr>
          <p:cNvSpPr/>
          <p:nvPr/>
        </p:nvSpPr>
        <p:spPr bwMode="auto">
          <a:xfrm>
            <a:off x="51054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C9FD2-C403-6C4E-90BA-9589BD36AB0D}"/>
              </a:ext>
            </a:extLst>
          </p:cNvPr>
          <p:cNvSpPr/>
          <p:nvPr/>
        </p:nvSpPr>
        <p:spPr bwMode="auto">
          <a:xfrm>
            <a:off x="63246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4599B9A-D1F0-4842-87B5-9281468E529D}"/>
              </a:ext>
            </a:extLst>
          </p:cNvPr>
          <p:cNvSpPr/>
          <p:nvPr/>
        </p:nvSpPr>
        <p:spPr bwMode="auto">
          <a:xfrm>
            <a:off x="6317166" y="3714979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5700681-1FDD-CA42-9229-2933DC4294CB}"/>
              </a:ext>
            </a:extLst>
          </p:cNvPr>
          <p:cNvSpPr/>
          <p:nvPr/>
        </p:nvSpPr>
        <p:spPr bwMode="auto">
          <a:xfrm>
            <a:off x="7524843" y="3733799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C60B9-8CF9-0448-8470-68C0A892E7A6}"/>
              </a:ext>
            </a:extLst>
          </p:cNvPr>
          <p:cNvSpPr/>
          <p:nvPr/>
        </p:nvSpPr>
        <p:spPr bwMode="auto">
          <a:xfrm>
            <a:off x="75438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D727A0F-7BD5-1945-BFB7-4572723D02B2}"/>
              </a:ext>
            </a:extLst>
          </p:cNvPr>
          <p:cNvSpPr/>
          <p:nvPr/>
        </p:nvSpPr>
        <p:spPr bwMode="auto">
          <a:xfrm>
            <a:off x="8686800" y="3714979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E8DA48-97AE-124B-A54B-13CDDF54829C}"/>
              </a:ext>
            </a:extLst>
          </p:cNvPr>
          <p:cNvSpPr/>
          <p:nvPr/>
        </p:nvSpPr>
        <p:spPr bwMode="auto">
          <a:xfrm>
            <a:off x="8686800" y="3995566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F870E09-BA4F-CF4C-BFC1-AB4E5374CE58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91356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  <p:bldP spid="18" grpId="0" animBg="1"/>
      <p:bldP spid="20" grpId="0" animBg="1"/>
      <p:bldP spid="22" grpId="0" animBg="1"/>
      <p:bldP spid="25" grpId="0" animBg="1"/>
      <p:bldP spid="26" grpId="0" animBg="1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3F19A-8D22-BC4B-A60E-B7A60F7D3ECB}"/>
              </a:ext>
            </a:extLst>
          </p:cNvPr>
          <p:cNvSpPr/>
          <p:nvPr/>
        </p:nvSpPr>
        <p:spPr bwMode="auto">
          <a:xfrm>
            <a:off x="38862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0EEF3E-E2E7-0646-BE74-896EAADF9BB8}"/>
              </a:ext>
            </a:extLst>
          </p:cNvPr>
          <p:cNvSpPr/>
          <p:nvPr/>
        </p:nvSpPr>
        <p:spPr bwMode="auto">
          <a:xfrm>
            <a:off x="51054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C9FD2-C403-6C4E-90BA-9589BD36AB0D}"/>
              </a:ext>
            </a:extLst>
          </p:cNvPr>
          <p:cNvSpPr/>
          <p:nvPr/>
        </p:nvSpPr>
        <p:spPr bwMode="auto">
          <a:xfrm>
            <a:off x="63246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35C60B9-8CF9-0448-8470-68C0A892E7A6}"/>
              </a:ext>
            </a:extLst>
          </p:cNvPr>
          <p:cNvSpPr/>
          <p:nvPr/>
        </p:nvSpPr>
        <p:spPr bwMode="auto">
          <a:xfrm>
            <a:off x="75438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9E8DA48-97AE-124B-A54B-13CDDF54829C}"/>
              </a:ext>
            </a:extLst>
          </p:cNvPr>
          <p:cNvSpPr/>
          <p:nvPr/>
        </p:nvSpPr>
        <p:spPr bwMode="auto">
          <a:xfrm>
            <a:off x="8686800" y="3995566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1F5A2E-4184-CE45-ABA2-44F26D3435F5}"/>
                  </a:ext>
                </a:extLst>
              </p:cNvPr>
              <p:cNvSpPr txBox="1"/>
              <p:nvPr/>
            </p:nvSpPr>
            <p:spPr>
              <a:xfrm>
                <a:off x="6816595" y="5334000"/>
                <a:ext cx="202260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1/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=−1/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A1F5A2E-4184-CE45-ABA2-44F26D3435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595" y="5334000"/>
                <a:ext cx="2022605" cy="400110"/>
              </a:xfrm>
              <a:prstGeom prst="rect">
                <a:avLst/>
              </a:prstGeom>
              <a:blipFill>
                <a:blip r:embed="rId4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5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26FCB5-D43C-A348-BFBD-3D394772B884}"/>
                  </a:ext>
                </a:extLst>
              </p:cNvPr>
              <p:cNvSpPr txBox="1"/>
              <p:nvPr/>
            </p:nvSpPr>
            <p:spPr>
              <a:xfrm>
                <a:off x="6400800" y="5772366"/>
                <a:ext cx="2591287" cy="6705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1.37</m:t>
                              </m:r>
                            </m:e>
                            <m:sup>
                              <m: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 1=−0.53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0F26FCB5-D43C-A348-BFBD-3D394772B8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800" y="5772366"/>
                <a:ext cx="2591287" cy="670568"/>
              </a:xfrm>
              <a:prstGeom prst="rect">
                <a:avLst/>
              </a:prstGeom>
              <a:blipFill>
                <a:blip r:embed="rId6"/>
                <a:stretch>
                  <a:fillRect b="-56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7467600" y="3995567"/>
            <a:ext cx="609600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7315200" y="4190191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55280" y="4190191"/>
              <a:ext cx="32004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ED44436-8738-9F40-8E32-E7BFE0982552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7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737771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9" grpId="0" animBg="1"/>
      <p:bldP spid="3" grpId="0"/>
      <p:bldP spid="31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Introduce a </a:t>
            </a:r>
            <a:r>
              <a:rPr lang="en-US" i="1" dirty="0"/>
              <a:t>hidden layer</a:t>
            </a:r>
            <a:r>
              <a:rPr lang="en-US" dirty="0"/>
              <a:t> of </a:t>
            </a:r>
            <a:r>
              <a:rPr lang="en-US" dirty="0" err="1"/>
              <a:t>perceptrons</a:t>
            </a:r>
            <a:r>
              <a:rPr lang="en-US" dirty="0"/>
              <a:t> computing linear combinations of inputs followed by a </a:t>
            </a:r>
            <a:r>
              <a:rPr lang="en-US" i="1" dirty="0"/>
              <a:t>nonlinearity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8800" r="15200"/>
          <a:stretch/>
        </p:blipFill>
        <p:spPr>
          <a:xfrm>
            <a:off x="2045733" y="2286000"/>
            <a:ext cx="4191000" cy="3924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/>
              <p:nvPr/>
            </p:nvSpPr>
            <p:spPr>
              <a:xfrm>
                <a:off x="4331733" y="3081375"/>
                <a:ext cx="1175578" cy="40389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B80397C-FC74-DC4B-80E2-A629AF4068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733" y="3081375"/>
                <a:ext cx="1175578" cy="403893"/>
              </a:xfrm>
              <a:prstGeom prst="rect">
                <a:avLst/>
              </a:prstGeom>
              <a:blipFill>
                <a:blip r:embed="rId4"/>
                <a:stretch>
                  <a:fillRect b="-156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/>
              <p:nvPr/>
            </p:nvSpPr>
            <p:spPr>
              <a:xfrm>
                <a:off x="4331732" y="3657600"/>
                <a:ext cx="1175578" cy="4044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76623DC-CA2E-8346-8F40-A10BB55B12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1732" y="3657600"/>
                <a:ext cx="1175578" cy="404406"/>
              </a:xfrm>
              <a:prstGeom prst="rect">
                <a:avLst/>
              </a:prstGeom>
              <a:blipFill>
                <a:blip r:embed="rId5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/>
              <p:nvPr/>
            </p:nvSpPr>
            <p:spPr>
              <a:xfrm>
                <a:off x="4366665" y="5625360"/>
                <a:ext cx="1206869" cy="4045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416C8F6-11A3-7146-BCA8-77EF6A9821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6665" y="5625360"/>
                <a:ext cx="1206869" cy="404598"/>
              </a:xfrm>
              <a:prstGeom prst="rect">
                <a:avLst/>
              </a:prstGeom>
              <a:blipFill>
                <a:blip r:embed="rId6"/>
                <a:stretch>
                  <a:fillRect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8C88B-B310-1C4A-9DD2-F0AE4A31D4F3}"/>
                  </a:ext>
                </a:extLst>
              </p:cNvPr>
              <p:cNvSpPr txBox="1"/>
              <p:nvPr/>
            </p:nvSpPr>
            <p:spPr>
              <a:xfrm>
                <a:off x="6229220" y="4343400"/>
                <a:ext cx="1895134" cy="4397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d>
                        <m:dPr>
                          <m:ctrlPr>
                            <a:rPr lang="en-US" sz="200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000" b="1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sz="2000" b="1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bSup>
                          <m:r>
                            <a:rPr lang="en-US" sz="2000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𝒈</m:t>
                          </m:r>
                          <m:r>
                            <a:rPr lang="en-US" sz="2000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1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𝑾</m:t>
                              </m:r>
                            </m:e>
                            <m:sub>
                              <m:r>
                                <a:rPr lang="en-US" sz="2000" b="1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2000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sz="2000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00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F18C88B-B310-1C4A-9DD2-F0AE4A31D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9220" y="4343400"/>
                <a:ext cx="1895134" cy="439736"/>
              </a:xfrm>
              <a:prstGeom prst="rect">
                <a:avLst/>
              </a:prstGeom>
              <a:blipFill>
                <a:blip r:embed="rId7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/>
              <p:nvPr/>
            </p:nvSpPr>
            <p:spPr>
              <a:xfrm rot="16200000">
                <a:off x="364157" y="4436444"/>
                <a:ext cx="284141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800" b="0" dirty="0"/>
                  <a:t>Individual dimensions of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6C0BDDC-3D8A-5B44-AF7B-54DDD578DA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364157" y="4436444"/>
                <a:ext cx="2841419" cy="369332"/>
              </a:xfrm>
              <a:prstGeom prst="rect">
                <a:avLst/>
              </a:prstGeom>
              <a:blipFill>
                <a:blip r:embed="rId8"/>
                <a:stretch>
                  <a:fillRect l="-6667" r="-23333" b="-17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/>
              <p:nvPr/>
            </p:nvSpPr>
            <p:spPr>
              <a:xfrm>
                <a:off x="3556927" y="6368419"/>
                <a:ext cx="3139386" cy="45179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  <m:sub>
                        <m:r>
                          <a:rPr lang="en-US" sz="2000" b="1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r>
                  <a:rPr lang="en-US" sz="2000" b="0" dirty="0"/>
                  <a:t>– matrix with rows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</m:oMath>
                </a14:m>
                <a:endParaRPr lang="en-US" sz="2000" b="0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035149-9F19-294F-A622-9BE34E807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6927" y="6368419"/>
                <a:ext cx="3139386" cy="451790"/>
              </a:xfrm>
              <a:prstGeom prst="rect">
                <a:avLst/>
              </a:prstGeom>
              <a:blipFill>
                <a:blip r:embed="rId9"/>
                <a:stretch>
                  <a:fillRect t="-2703" b="-135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365D9FCE-66A7-6D4D-9336-1EAE92CF6E6B}"/>
              </a:ext>
            </a:extLst>
          </p:cNvPr>
          <p:cNvSpPr txBox="1"/>
          <p:nvPr/>
        </p:nvSpPr>
        <p:spPr>
          <a:xfrm>
            <a:off x="5737333" y="3313093"/>
            <a:ext cx="29494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0000"/>
                </a:solidFill>
              </a:rPr>
              <a:t>Why do we need the nonlinearity?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/>
              <p:nvPr/>
            </p:nvSpPr>
            <p:spPr>
              <a:xfrm>
                <a:off x="4267200" y="4343400"/>
                <a:ext cx="136280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𝒈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8941B0D-80AD-E746-BD76-DD5A80D7A6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7200" y="4343400"/>
                <a:ext cx="1362809" cy="461665"/>
              </a:xfrm>
              <a:prstGeom prst="rect">
                <a:avLst/>
              </a:prstGeom>
              <a:blipFill>
                <a:blip r:embed="rId10"/>
                <a:stretch>
                  <a:fillRect b="-16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4631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3F19A-8D22-BC4B-A60E-B7A60F7D3ECB}"/>
              </a:ext>
            </a:extLst>
          </p:cNvPr>
          <p:cNvSpPr/>
          <p:nvPr/>
        </p:nvSpPr>
        <p:spPr bwMode="auto">
          <a:xfrm>
            <a:off x="38862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0EEF3E-E2E7-0646-BE74-896EAADF9BB8}"/>
              </a:ext>
            </a:extLst>
          </p:cNvPr>
          <p:cNvSpPr/>
          <p:nvPr/>
        </p:nvSpPr>
        <p:spPr bwMode="auto">
          <a:xfrm>
            <a:off x="51054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13C9FD2-C403-6C4E-90BA-9589BD36AB0D}"/>
              </a:ext>
            </a:extLst>
          </p:cNvPr>
          <p:cNvSpPr/>
          <p:nvPr/>
        </p:nvSpPr>
        <p:spPr bwMode="auto">
          <a:xfrm>
            <a:off x="63246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6172200" y="3995567"/>
            <a:ext cx="609600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6172200" y="4190191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24800" y="4190191"/>
              <a:ext cx="35052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81AFB64-A5F5-B64E-A83C-A6753FD6ECEF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06946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3F19A-8D22-BC4B-A60E-B7A60F7D3ECB}"/>
              </a:ext>
            </a:extLst>
          </p:cNvPr>
          <p:cNvSpPr/>
          <p:nvPr/>
        </p:nvSpPr>
        <p:spPr bwMode="auto">
          <a:xfrm>
            <a:off x="38862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00EEF3E-E2E7-0646-BE74-896EAADF9BB8}"/>
              </a:ext>
            </a:extLst>
          </p:cNvPr>
          <p:cNvSpPr/>
          <p:nvPr/>
        </p:nvSpPr>
        <p:spPr bwMode="auto">
          <a:xfrm>
            <a:off x="51054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5029200" y="3995567"/>
            <a:ext cx="609600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4953000" y="4174333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24800" y="4190191"/>
              <a:ext cx="35052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FAC52-A988-F846-98A9-8BDCB4A834AC}"/>
                  </a:ext>
                </a:extLst>
              </p:cNvPr>
              <p:cNvSpPr txBox="1"/>
              <p:nvPr/>
            </p:nvSpPr>
            <p:spPr>
              <a:xfrm>
                <a:off x="4648200" y="5334000"/>
                <a:ext cx="33227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func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−0.53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=−0.20</m:t>
                      </m:r>
                    </m:oMath>
                  </m:oMathPara>
                </a14:m>
                <a:endParaRPr lang="en-US" sz="2000" b="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21FAC52-A988-F846-98A9-8BDCB4A834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8200" y="5334000"/>
                <a:ext cx="3322704" cy="400110"/>
              </a:xfrm>
              <a:prstGeom prst="rect">
                <a:avLst/>
              </a:prstGeom>
              <a:blipFill>
                <a:blip r:embed="rId5"/>
                <a:stretch>
                  <a:fillRect b="-3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75AE6768-6440-CB49-9CAD-A18B488ACB07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6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81376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4" grpId="0" animBg="1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663F19A-8D22-BC4B-A60E-B7A60F7D3ECB}"/>
              </a:ext>
            </a:extLst>
          </p:cNvPr>
          <p:cNvSpPr/>
          <p:nvPr/>
        </p:nvSpPr>
        <p:spPr bwMode="auto">
          <a:xfrm>
            <a:off x="3886200" y="3996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3810000" y="3995567"/>
            <a:ext cx="609600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3733800" y="4174333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24800" y="4190191"/>
              <a:ext cx="35052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636F35CF-901F-E94F-B73D-53A9C74505C4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1374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AEC1BD-D941-8C47-BF84-27CBF646622C}"/>
              </a:ext>
            </a:extLst>
          </p:cNvPr>
          <p:cNvSpPr/>
          <p:nvPr/>
        </p:nvSpPr>
        <p:spPr bwMode="auto">
          <a:xfrm>
            <a:off x="283464" y="4868698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304800" y="4876800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2514600" y="4185726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24800" y="4190191"/>
              <a:ext cx="35052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D4A9405-591A-7842-9F99-2E9335092C6D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644497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E0C4560-848D-4144-BCE1-9472CB8A18B0}"/>
              </a:ext>
            </a:extLst>
          </p:cNvPr>
          <p:cNvSpPr/>
          <p:nvPr/>
        </p:nvSpPr>
        <p:spPr bwMode="auto">
          <a:xfrm>
            <a:off x="2667000" y="31242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2667000" y="3124200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D17F8A20-8252-DB48-9C9B-1063D8F93B8D}"/>
              </a:ext>
            </a:extLst>
          </p:cNvPr>
          <p:cNvGrpSpPr/>
          <p:nvPr/>
        </p:nvGrpSpPr>
        <p:grpSpPr>
          <a:xfrm>
            <a:off x="2514600" y="4185726"/>
            <a:ext cx="1783080" cy="1148274"/>
            <a:chOff x="7315200" y="4190191"/>
            <a:chExt cx="1783080" cy="1148274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43FA6D-BCCE-A14B-974C-199EBFF11167}"/>
                </a:ext>
              </a:extLst>
            </p:cNvPr>
            <p:cNvSpPr txBox="1"/>
            <p:nvPr/>
          </p:nvSpPr>
          <p:spPr>
            <a:xfrm>
              <a:off x="7315200" y="4794177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Local gradient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D88743C-667C-1A40-AC63-1232051C6BD8}"/>
                </a:ext>
              </a:extLst>
            </p:cNvPr>
            <p:cNvSpPr txBox="1"/>
            <p:nvPr/>
          </p:nvSpPr>
          <p:spPr>
            <a:xfrm>
              <a:off x="8138160" y="4800600"/>
              <a:ext cx="9601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0" dirty="0"/>
                <a:t>Upstream gradient</a:t>
              </a:r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CFCEBDB-A2C3-C64D-89EA-C7F0D89EC9BE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924800" y="4190191"/>
              <a:ext cx="350520" cy="572153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84602DCE-8437-9544-A7C4-DEE0ECEFEFE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583168" y="4223293"/>
              <a:ext cx="294047" cy="539051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76B860CA-34F1-704E-A0FD-A058600FCBF1}"/>
                </a:ext>
              </a:extLst>
            </p:cNvPr>
            <p:cNvSpPr txBox="1"/>
            <p:nvPr/>
          </p:nvSpPr>
          <p:spPr>
            <a:xfrm>
              <a:off x="8001000" y="4876800"/>
              <a:ext cx="3048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0" dirty="0"/>
                <a:t>*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670ED3B-DAD0-8146-A1C9-A3F3F3CABDE4}"/>
                </a:ext>
              </a:extLst>
            </p:cNvPr>
            <p:cNvSpPr/>
            <p:nvPr/>
          </p:nvSpPr>
          <p:spPr bwMode="auto">
            <a:xfrm>
              <a:off x="7434072" y="4764620"/>
              <a:ext cx="1557528" cy="557987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2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  <a:cs typeface="Arial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0058025-A360-2C41-993C-B4C8BF435EB0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742378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6ACA28-70AF-4F4B-A15D-DEA651208483}"/>
              </a:ext>
            </a:extLst>
          </p:cNvPr>
          <p:cNvSpPr/>
          <p:nvPr/>
        </p:nvSpPr>
        <p:spPr bwMode="auto">
          <a:xfrm>
            <a:off x="1487944" y="3805674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1474497" y="3810000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D390519-3819-BF49-84BF-A3DABAE240AE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123313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8CD6BA8-97E6-1B4E-B70E-B064D5F48051}"/>
              </a:ext>
            </a:extLst>
          </p:cNvPr>
          <p:cNvSpPr/>
          <p:nvPr/>
        </p:nvSpPr>
        <p:spPr bwMode="auto">
          <a:xfrm>
            <a:off x="1447800" y="24384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1473439" y="2420781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D083A29-A5FB-6144-AAC9-61A15394AAF6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01775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337073" y="4179856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46EF-B18B-834F-9091-6A03ED711C14}"/>
              </a:ext>
            </a:extLst>
          </p:cNvPr>
          <p:cNvSpPr txBox="1"/>
          <p:nvPr/>
        </p:nvSpPr>
        <p:spPr>
          <a:xfrm>
            <a:off x="283464" y="413308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-0.60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48E2A8-F674-6A46-AFC5-C583C71E4BCC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00291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337073" y="3478834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E646EF-B18B-834F-9091-6A03ED711C14}"/>
              </a:ext>
            </a:extLst>
          </p:cNvPr>
          <p:cNvSpPr txBox="1"/>
          <p:nvPr/>
        </p:nvSpPr>
        <p:spPr>
          <a:xfrm>
            <a:off x="283464" y="343814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-0.40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AD3FB-E7C0-BC4A-930C-3C9A3CEE46C6}"/>
              </a:ext>
            </a:extLst>
          </p:cNvPr>
          <p:cNvSpPr txBox="1"/>
          <p:nvPr/>
        </p:nvSpPr>
        <p:spPr>
          <a:xfrm>
            <a:off x="283464" y="413308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F8D646E-256F-3A49-9C92-BCC9837BC378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145086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913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337073" y="2793034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AD3FB-E7C0-BC4A-930C-3C9A3CEE46C6}"/>
              </a:ext>
            </a:extLst>
          </p:cNvPr>
          <p:cNvSpPr txBox="1"/>
          <p:nvPr/>
        </p:nvSpPr>
        <p:spPr>
          <a:xfrm>
            <a:off x="283464" y="413308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-0.60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329D4B-9747-4D40-9218-B7A2FC63B3F1}"/>
              </a:ext>
            </a:extLst>
          </p:cNvPr>
          <p:cNvSpPr txBox="1"/>
          <p:nvPr/>
        </p:nvSpPr>
        <p:spPr>
          <a:xfrm>
            <a:off x="304800" y="2743199"/>
            <a:ext cx="482824" cy="283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0.40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41C0-FB74-9149-9DD6-C844847CF0F6}"/>
              </a:ext>
            </a:extLst>
          </p:cNvPr>
          <p:cNvSpPr txBox="1"/>
          <p:nvPr/>
        </p:nvSpPr>
        <p:spPr>
          <a:xfrm>
            <a:off x="283464" y="343814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-0.40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EA4071-DB7F-C84B-B27E-88F24564E73B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565429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66980-33D2-5845-BCCF-74685AB86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nonlinearities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B7E038B-F431-C44C-AA95-5C9F87D001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>
          <a:xfrm>
            <a:off x="2514601" y="1219200"/>
            <a:ext cx="4201402" cy="143837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33B78-4A6D-9143-948F-E81D1B2F79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59" y="4743244"/>
            <a:ext cx="4196141" cy="14289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B09BFB2-0FDF-7644-B915-974942AD3457}"/>
              </a:ext>
            </a:extLst>
          </p:cNvPr>
          <p:cNvSpPr txBox="1"/>
          <p:nvPr/>
        </p:nvSpPr>
        <p:spPr>
          <a:xfrm>
            <a:off x="7153754" y="6550223"/>
            <a:ext cx="1975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/>
              <a:t>Source: </a:t>
            </a:r>
            <a:r>
              <a:rPr lang="en-US" sz="1400" b="0" dirty="0">
                <a:hlinkClick r:id="rId4"/>
              </a:rPr>
              <a:t>Stanford 231n</a:t>
            </a:r>
            <a:endParaRPr lang="en-US" sz="1400" b="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3F30B72-8EDB-6546-A46C-7EFF4BF6750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/>
          <a:stretch/>
        </p:blipFill>
        <p:spPr>
          <a:xfrm>
            <a:off x="2514600" y="2981222"/>
            <a:ext cx="4201402" cy="1438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35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62EF51E-4451-544C-B7E7-5C24A3F27D78}"/>
              </a:ext>
            </a:extLst>
          </p:cNvPr>
          <p:cNvSpPr/>
          <p:nvPr/>
        </p:nvSpPr>
        <p:spPr bwMode="auto">
          <a:xfrm>
            <a:off x="304800" y="2084832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>
            <a:extLst>
              <a:ext uri="{FF2B5EF4-FFF2-40B4-BE49-F238E27FC236}">
                <a16:creationId xmlns:a16="http://schemas.microsoft.com/office/drawing/2014/main" id="{24813C6B-20BA-214E-A75B-E8DA6BFE7207}"/>
              </a:ext>
            </a:extLst>
          </p:cNvPr>
          <p:cNvSpPr/>
          <p:nvPr/>
        </p:nvSpPr>
        <p:spPr bwMode="auto">
          <a:xfrm>
            <a:off x="291353" y="2073368"/>
            <a:ext cx="424927" cy="178766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DAD3FB-E7C0-BC4A-930C-3C9A3CEE46C6}"/>
              </a:ext>
            </a:extLst>
          </p:cNvPr>
          <p:cNvSpPr txBox="1"/>
          <p:nvPr/>
        </p:nvSpPr>
        <p:spPr>
          <a:xfrm>
            <a:off x="283464" y="413308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41C0-FB74-9149-9DD6-C844847CF0F6}"/>
              </a:ext>
            </a:extLst>
          </p:cNvPr>
          <p:cNvSpPr txBox="1"/>
          <p:nvPr/>
        </p:nvSpPr>
        <p:spPr>
          <a:xfrm>
            <a:off x="283464" y="343814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67498-D998-4F47-9AAE-695B1243D645}"/>
              </a:ext>
            </a:extLst>
          </p:cNvPr>
          <p:cNvSpPr txBox="1"/>
          <p:nvPr/>
        </p:nvSpPr>
        <p:spPr>
          <a:xfrm>
            <a:off x="304800" y="2743199"/>
            <a:ext cx="482824" cy="283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0.40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659317-403E-3045-A9DF-536AEF720226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5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1801970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8CAA3-F059-A248-9F37-51A0D6453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detailed example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ADEAE2-182F-424D-BCD8-07DBC871CF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55063"/>
            <a:ext cx="9144000" cy="334787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1D53346-D739-A245-B1CE-C93A911D0C26}"/>
              </a:ext>
            </a:extLst>
          </p:cNvPr>
          <p:cNvSpPr/>
          <p:nvPr/>
        </p:nvSpPr>
        <p:spPr bwMode="auto">
          <a:xfrm>
            <a:off x="304800" y="2777177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D18C27F-349A-CA4C-9AA8-B6EB5CEBF577}"/>
              </a:ext>
            </a:extLst>
          </p:cNvPr>
          <p:cNvSpPr/>
          <p:nvPr/>
        </p:nvSpPr>
        <p:spPr bwMode="auto">
          <a:xfrm>
            <a:off x="274320" y="3462977"/>
            <a:ext cx="429768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318A9EF-FF7A-7C44-860E-A797206BBACD}"/>
              </a:ext>
            </a:extLst>
          </p:cNvPr>
          <p:cNvSpPr/>
          <p:nvPr/>
        </p:nvSpPr>
        <p:spPr bwMode="auto">
          <a:xfrm>
            <a:off x="350520" y="4191000"/>
            <a:ext cx="411480" cy="19462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/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735804A-9D77-F347-92A7-7A07DC3495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6600" y="914400"/>
                <a:ext cx="5715860" cy="756617"/>
              </a:xfrm>
              <a:prstGeom prst="rect">
                <a:avLst/>
              </a:prstGeom>
              <a:blipFill>
                <a:blip r:embed="rId4"/>
                <a:stretch>
                  <a:fillRect t="-1667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B1DAD3FB-E7C0-BC4A-930C-3C9A3CEE46C6}"/>
              </a:ext>
            </a:extLst>
          </p:cNvPr>
          <p:cNvSpPr txBox="1"/>
          <p:nvPr/>
        </p:nvSpPr>
        <p:spPr>
          <a:xfrm>
            <a:off x="283464" y="4133088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-0.60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0641C0-FB74-9149-9DD6-C844847CF0F6}"/>
              </a:ext>
            </a:extLst>
          </p:cNvPr>
          <p:cNvSpPr txBox="1"/>
          <p:nvPr/>
        </p:nvSpPr>
        <p:spPr>
          <a:xfrm>
            <a:off x="283464" y="3438144"/>
            <a:ext cx="5341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-0.40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167498-D998-4F47-9AAE-695B1243D645}"/>
              </a:ext>
            </a:extLst>
          </p:cNvPr>
          <p:cNvSpPr txBox="1"/>
          <p:nvPr/>
        </p:nvSpPr>
        <p:spPr>
          <a:xfrm>
            <a:off x="304800" y="2743199"/>
            <a:ext cx="482824" cy="2834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>
                <a:solidFill>
                  <a:srgbClr val="FF0000"/>
                </a:solidFill>
              </a:rPr>
              <a:t>0.40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03C838-FA75-CB45-92CD-0A235257DF27}"/>
              </a:ext>
            </a:extLst>
          </p:cNvPr>
          <p:cNvSpPr/>
          <p:nvPr/>
        </p:nvSpPr>
        <p:spPr bwMode="auto">
          <a:xfrm>
            <a:off x="4419600" y="3276600"/>
            <a:ext cx="4191000" cy="1295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charset="0"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F93CF-D42B-454B-AA6F-0FE9A533BD74}"/>
                  </a:ext>
                </a:extLst>
              </p:cNvPr>
              <p:cNvSpPr txBox="1"/>
              <p:nvPr/>
            </p:nvSpPr>
            <p:spPr>
              <a:xfrm>
                <a:off x="4096374" y="4876800"/>
                <a:ext cx="4971426" cy="10949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000" b="0" dirty="0"/>
                  <a:t>Sigmoid gate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sz="2000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d>
                        <m:dPr>
                          <m:ctrlP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000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sz="2000" b="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=0.73∗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1−0.73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=0.20</m:t>
                      </m:r>
                    </m:oMath>
                  </m:oMathPara>
                </a14:m>
                <a:endParaRPr lang="en-US" sz="2000" b="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9F93CF-D42B-454B-AA6F-0FE9A533B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6374" y="4876800"/>
                <a:ext cx="4971426" cy="1094915"/>
              </a:xfrm>
              <a:prstGeom prst="rect">
                <a:avLst/>
              </a:prstGeom>
              <a:blipFill>
                <a:blip r:embed="rId5"/>
                <a:stretch>
                  <a:fillRect t="-3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09E5BCF-91EE-C343-91EF-8F819D939C4E}"/>
              </a:ext>
            </a:extLst>
          </p:cNvPr>
          <p:cNvSpPr txBox="1"/>
          <p:nvPr/>
        </p:nvSpPr>
        <p:spPr>
          <a:xfrm>
            <a:off x="4339250" y="2743199"/>
            <a:ext cx="4499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Can simplify computation graph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A936E9-0037-4546-9580-772CF69440AF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6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36297047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CA56-EE27-0E43-8142-7568BD83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28CF-3DFB-084C-9A6D-0D496203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1219200"/>
            <a:ext cx="5801015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1B58FC-96A3-5E4E-ACC7-23CD90B97B56}"/>
              </a:ext>
            </a:extLst>
          </p:cNvPr>
          <p:cNvSpPr/>
          <p:nvPr/>
        </p:nvSpPr>
        <p:spPr bwMode="auto">
          <a:xfrm>
            <a:off x="3657600" y="1676400"/>
            <a:ext cx="762000" cy="304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902340D-46F5-2D4F-90D4-07B3133B8BC0}"/>
              </a:ext>
            </a:extLst>
          </p:cNvPr>
          <p:cNvSpPr/>
          <p:nvPr/>
        </p:nvSpPr>
        <p:spPr bwMode="auto">
          <a:xfrm>
            <a:off x="3505200" y="35814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47FA8BF-CD2C-E441-834F-6F14EBB6D458}"/>
              </a:ext>
            </a:extLst>
          </p:cNvPr>
          <p:cNvSpPr/>
          <p:nvPr/>
        </p:nvSpPr>
        <p:spPr bwMode="auto">
          <a:xfrm>
            <a:off x="5257800" y="2667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E15B30F-17B0-CC40-BB65-7106E2616455}"/>
              </a:ext>
            </a:extLst>
          </p:cNvPr>
          <p:cNvSpPr/>
          <p:nvPr/>
        </p:nvSpPr>
        <p:spPr bwMode="auto">
          <a:xfrm>
            <a:off x="6858000" y="2667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5F90A8-EF3C-FE4D-B0F2-EEE089A737CF}"/>
              </a:ext>
            </a:extLst>
          </p:cNvPr>
          <p:cNvSpPr/>
          <p:nvPr/>
        </p:nvSpPr>
        <p:spPr bwMode="auto">
          <a:xfrm>
            <a:off x="1947672" y="16002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F00E8-2F03-C84B-8811-668DD75AFA1E}"/>
              </a:ext>
            </a:extLst>
          </p:cNvPr>
          <p:cNvSpPr/>
          <p:nvPr/>
        </p:nvSpPr>
        <p:spPr bwMode="auto">
          <a:xfrm>
            <a:off x="1981200" y="25146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5532B-8FC2-8E44-9C63-BAB03CA4C370}"/>
              </a:ext>
            </a:extLst>
          </p:cNvPr>
          <p:cNvSpPr/>
          <p:nvPr/>
        </p:nvSpPr>
        <p:spPr bwMode="auto">
          <a:xfrm>
            <a:off x="1905000" y="3429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16F739-3CC4-644D-85DA-C907F0F337F6}"/>
              </a:ext>
            </a:extLst>
          </p:cNvPr>
          <p:cNvSpPr/>
          <p:nvPr/>
        </p:nvSpPr>
        <p:spPr bwMode="auto">
          <a:xfrm>
            <a:off x="2057400" y="43860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C34C8-C2E4-D740-A4BC-91F0CF1B2E70}"/>
              </a:ext>
            </a:extLst>
          </p:cNvPr>
          <p:cNvSpPr/>
          <p:nvPr/>
        </p:nvSpPr>
        <p:spPr bwMode="auto">
          <a:xfrm>
            <a:off x="3581400" y="2057400"/>
            <a:ext cx="609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85FAB-77ED-4E4F-8F3F-39DAEF8B173A}"/>
              </a:ext>
            </a:extLst>
          </p:cNvPr>
          <p:cNvSpPr/>
          <p:nvPr/>
        </p:nvSpPr>
        <p:spPr bwMode="auto">
          <a:xfrm>
            <a:off x="3581400" y="39288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AEB8CC-B235-104A-83F0-350414CD2831}"/>
              </a:ext>
            </a:extLst>
          </p:cNvPr>
          <p:cNvSpPr/>
          <p:nvPr/>
        </p:nvSpPr>
        <p:spPr bwMode="auto">
          <a:xfrm>
            <a:off x="5105400" y="30144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6A7FCA5-6E9A-E94C-9340-851052A1E0F6}"/>
              </a:ext>
            </a:extLst>
          </p:cNvPr>
          <p:cNvSpPr/>
          <p:nvPr/>
        </p:nvSpPr>
        <p:spPr bwMode="auto">
          <a:xfrm>
            <a:off x="6705600" y="29718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D8900D4-FAEB-AC4C-9A24-E934B956D4F3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3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07992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CA56-EE27-0E43-8142-7568BD83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28CF-3DFB-084C-9A6D-0D496203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1" y="1219200"/>
            <a:ext cx="5801015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5F90A8-EF3C-FE4D-B0F2-EEE089A737CF}"/>
              </a:ext>
            </a:extLst>
          </p:cNvPr>
          <p:cNvSpPr/>
          <p:nvPr/>
        </p:nvSpPr>
        <p:spPr bwMode="auto">
          <a:xfrm>
            <a:off x="1955143" y="16002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23F00E8-2F03-C84B-8811-668DD75AFA1E}"/>
              </a:ext>
            </a:extLst>
          </p:cNvPr>
          <p:cNvSpPr/>
          <p:nvPr/>
        </p:nvSpPr>
        <p:spPr bwMode="auto">
          <a:xfrm>
            <a:off x="1988671" y="25146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5532B-8FC2-8E44-9C63-BAB03CA4C370}"/>
              </a:ext>
            </a:extLst>
          </p:cNvPr>
          <p:cNvSpPr/>
          <p:nvPr/>
        </p:nvSpPr>
        <p:spPr bwMode="auto">
          <a:xfrm>
            <a:off x="1912471" y="3429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16F739-3CC4-644D-85DA-C907F0F337F6}"/>
              </a:ext>
            </a:extLst>
          </p:cNvPr>
          <p:cNvSpPr/>
          <p:nvPr/>
        </p:nvSpPr>
        <p:spPr bwMode="auto">
          <a:xfrm>
            <a:off x="2064871" y="43860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C34C8-C2E4-D740-A4BC-91F0CF1B2E70}"/>
              </a:ext>
            </a:extLst>
          </p:cNvPr>
          <p:cNvSpPr/>
          <p:nvPr/>
        </p:nvSpPr>
        <p:spPr bwMode="auto">
          <a:xfrm>
            <a:off x="3588871" y="2057400"/>
            <a:ext cx="609600" cy="381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C85FAB-77ED-4E4F-8F3F-39DAEF8B173A}"/>
              </a:ext>
            </a:extLst>
          </p:cNvPr>
          <p:cNvSpPr/>
          <p:nvPr/>
        </p:nvSpPr>
        <p:spPr bwMode="auto">
          <a:xfrm>
            <a:off x="3588871" y="39288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1AEB8CC-B235-104A-83F0-350414CD2831}"/>
              </a:ext>
            </a:extLst>
          </p:cNvPr>
          <p:cNvSpPr/>
          <p:nvPr/>
        </p:nvSpPr>
        <p:spPr bwMode="auto">
          <a:xfrm>
            <a:off x="5112871" y="2996184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CE3812B-BAD8-AF47-B369-C8031984BD82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3"/>
              </a:rPr>
              <a:t>Stanford 231n</a:t>
            </a:r>
            <a:endParaRPr lang="en-US" sz="1600" b="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5A5BF2-3BDD-6C47-960F-4E2004DF4439}"/>
              </a:ext>
            </a:extLst>
          </p:cNvPr>
          <p:cNvSpPr txBox="1"/>
          <p:nvPr/>
        </p:nvSpPr>
        <p:spPr>
          <a:xfrm>
            <a:off x="1996945" y="4872335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Add gate: “gradient distributor”</a:t>
            </a:r>
          </a:p>
        </p:txBody>
      </p:sp>
    </p:spTree>
    <p:extLst>
      <p:ext uri="{BB962C8B-B14F-4D97-AF65-F5344CB8AC3E}">
        <p14:creationId xmlns:p14="http://schemas.microsoft.com/office/powerpoint/2010/main" val="977169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2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CA56-EE27-0E43-8142-7568BD83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28CF-3DFB-084C-9A6D-0D496203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1" y="1219200"/>
            <a:ext cx="5801015" cy="34290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35F90A8-EF3C-FE4D-B0F2-EEE089A737CF}"/>
              </a:ext>
            </a:extLst>
          </p:cNvPr>
          <p:cNvSpPr/>
          <p:nvPr/>
        </p:nvSpPr>
        <p:spPr bwMode="auto">
          <a:xfrm>
            <a:off x="1955143" y="16002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45532B-8FC2-8E44-9C63-BAB03CA4C370}"/>
              </a:ext>
            </a:extLst>
          </p:cNvPr>
          <p:cNvSpPr/>
          <p:nvPr/>
        </p:nvSpPr>
        <p:spPr bwMode="auto">
          <a:xfrm>
            <a:off x="1912471" y="3429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D16F739-3CC4-644D-85DA-C907F0F337F6}"/>
              </a:ext>
            </a:extLst>
          </p:cNvPr>
          <p:cNvSpPr/>
          <p:nvPr/>
        </p:nvSpPr>
        <p:spPr bwMode="auto">
          <a:xfrm>
            <a:off x="2995016" y="46146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43E042-2781-A549-86A5-7BE98686600D}"/>
              </a:ext>
            </a:extLst>
          </p:cNvPr>
          <p:cNvSpPr txBox="1"/>
          <p:nvPr/>
        </p:nvSpPr>
        <p:spPr>
          <a:xfrm>
            <a:off x="1996945" y="4872335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Add gate: “gradient distributor”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F87A7-FD79-8B4E-BBC5-493F6383C93A}"/>
              </a:ext>
            </a:extLst>
          </p:cNvPr>
          <p:cNvSpPr txBox="1"/>
          <p:nvPr/>
        </p:nvSpPr>
        <p:spPr>
          <a:xfrm>
            <a:off x="2004416" y="5329535"/>
            <a:ext cx="462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Multiply gate: “gradient switcher”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ACAE6CA-CA8E-1040-B61A-3AEF28449287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3"/>
              </a:rPr>
              <a:t>Stanford 231n</a:t>
            </a:r>
            <a:endParaRPr lang="en-US" sz="1600" b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4A06D27-15CF-ED4D-BCE7-24C1AA8675CB}"/>
              </a:ext>
            </a:extLst>
          </p:cNvPr>
          <p:cNvSpPr/>
          <p:nvPr/>
        </p:nvSpPr>
        <p:spPr bwMode="auto">
          <a:xfrm>
            <a:off x="2064871" y="4386072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58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BCA56-EE27-0E43-8142-7568BD838E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in gradient flow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C128CF-3DFB-084C-9A6D-0D4962038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0071" y="1219200"/>
            <a:ext cx="5801015" cy="3429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7B45532B-8FC2-8E44-9C63-BAB03CA4C370}"/>
              </a:ext>
            </a:extLst>
          </p:cNvPr>
          <p:cNvSpPr/>
          <p:nvPr/>
        </p:nvSpPr>
        <p:spPr bwMode="auto">
          <a:xfrm>
            <a:off x="1912471" y="3429000"/>
            <a:ext cx="685800" cy="228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943E042-2781-A549-86A5-7BE98686600D}"/>
              </a:ext>
            </a:extLst>
          </p:cNvPr>
          <p:cNvSpPr txBox="1"/>
          <p:nvPr/>
        </p:nvSpPr>
        <p:spPr>
          <a:xfrm>
            <a:off x="1996945" y="4872335"/>
            <a:ext cx="4344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Add gate: “gradient distributor”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FF87A7-FD79-8B4E-BBC5-493F6383C93A}"/>
              </a:ext>
            </a:extLst>
          </p:cNvPr>
          <p:cNvSpPr txBox="1"/>
          <p:nvPr/>
        </p:nvSpPr>
        <p:spPr>
          <a:xfrm>
            <a:off x="2004416" y="5329535"/>
            <a:ext cx="46249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Multiply gate: “gradient switcher”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1C5EEA6-357B-0A4C-9AB6-B02B36B086C2}"/>
              </a:ext>
            </a:extLst>
          </p:cNvPr>
          <p:cNvSpPr txBox="1"/>
          <p:nvPr/>
        </p:nvSpPr>
        <p:spPr>
          <a:xfrm>
            <a:off x="2004416" y="5786735"/>
            <a:ext cx="3829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FF0000"/>
                </a:solidFill>
              </a:rPr>
              <a:t>Max gate: “gradient router”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D86293-0F5D-1240-900D-7DBFF2AF9957}"/>
              </a:ext>
            </a:extLst>
          </p:cNvPr>
          <p:cNvSpPr txBox="1"/>
          <p:nvPr/>
        </p:nvSpPr>
        <p:spPr>
          <a:xfrm>
            <a:off x="6858000" y="6443246"/>
            <a:ext cx="22381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0" dirty="0"/>
              <a:t>Source: </a:t>
            </a:r>
            <a:r>
              <a:rPr lang="en-US" sz="1600" b="0" dirty="0">
                <a:hlinkClick r:id="rId3"/>
              </a:rPr>
              <a:t>Stanford 231n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234153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82B35E5D-25A8-E34C-9BCC-8BBE37C8BF2D}"/>
              </a:ext>
            </a:extLst>
          </p:cNvPr>
          <p:cNvSpPr/>
          <p:nvPr/>
        </p:nvSpPr>
        <p:spPr bwMode="auto">
          <a:xfrm>
            <a:off x="2734413" y="3457350"/>
            <a:ext cx="3581788" cy="13813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vectors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/>
              <p:nvPr/>
            </p:nvSpPr>
            <p:spPr>
              <a:xfrm>
                <a:off x="381000" y="3796747"/>
                <a:ext cx="5289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796747"/>
                <a:ext cx="5289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/>
              <p:nvPr/>
            </p:nvSpPr>
            <p:spPr>
              <a:xfrm>
                <a:off x="8144857" y="3796747"/>
                <a:ext cx="504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857" y="3796747"/>
                <a:ext cx="5042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/>
              <p:nvPr/>
            </p:nvSpPr>
            <p:spPr>
              <a:xfrm>
                <a:off x="6850025" y="4375671"/>
                <a:ext cx="706387" cy="816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025" y="4375671"/>
                <a:ext cx="706387" cy="816377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/>
              <p:nvPr/>
            </p:nvSpPr>
            <p:spPr>
              <a:xfrm>
                <a:off x="3954001" y="3771922"/>
                <a:ext cx="122366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4001" y="3771922"/>
                <a:ext cx="1223668" cy="646331"/>
              </a:xfrm>
              <a:prstGeom prst="rect">
                <a:avLst/>
              </a:prstGeom>
              <a:blipFill>
                <a:blip r:embed="rId5"/>
                <a:stretch>
                  <a:fillRect l="-3061" r="-3061" b="-2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1D7391-0C67-3943-88B7-383CE52C06DB}"/>
                  </a:ext>
                </a:extLst>
              </p:cNvPr>
              <p:cNvSpPr/>
              <p:nvPr/>
            </p:nvSpPr>
            <p:spPr>
              <a:xfrm>
                <a:off x="2887274" y="1929448"/>
                <a:ext cx="617926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1D7391-0C67-3943-88B7-383CE52C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7274" y="1929448"/>
                <a:ext cx="617926" cy="794641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59358-286D-EA47-ADA6-EB7FD33F90DA}"/>
                  </a:ext>
                </a:extLst>
              </p:cNvPr>
              <p:cNvSpPr/>
              <p:nvPr/>
            </p:nvSpPr>
            <p:spPr>
              <a:xfrm>
                <a:off x="2438400" y="2759236"/>
                <a:ext cx="15239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Jacobian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59358-286D-EA47-ADA6-EB7FD33F9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2759236"/>
                <a:ext cx="1523999" cy="707886"/>
              </a:xfrm>
              <a:prstGeom prst="rect">
                <a:avLst/>
              </a:prstGeom>
              <a:blipFill>
                <a:blip r:embed="rId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/>
              <p:nvPr/>
            </p:nvSpPr>
            <p:spPr>
              <a:xfrm>
                <a:off x="228600" y="4362412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362412"/>
                <a:ext cx="80490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/>
              <p:nvPr/>
            </p:nvSpPr>
            <p:spPr>
              <a:xfrm>
                <a:off x="7988557" y="4375671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8557" y="4375671"/>
                <a:ext cx="774443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/>
              <p:nvPr/>
            </p:nvSpPr>
            <p:spPr>
              <a:xfrm>
                <a:off x="6850025" y="5247063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0025" y="5247063"/>
                <a:ext cx="774443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633F6-5DE9-3D47-AB45-66D2D15D9346}"/>
              </a:ext>
            </a:extLst>
          </p:cNvPr>
          <p:cNvCxnSpPr>
            <a:cxnSpLocks/>
          </p:cNvCxnSpPr>
          <p:nvPr/>
        </p:nvCxnSpPr>
        <p:spPr bwMode="auto">
          <a:xfrm flipH="1">
            <a:off x="1118536" y="4229122"/>
            <a:ext cx="16162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D081D8-F321-4640-B226-B20DCEECF98D}"/>
                  </a:ext>
                </a:extLst>
              </p:cNvPr>
              <p:cNvSpPr/>
              <p:nvPr/>
            </p:nvSpPr>
            <p:spPr>
              <a:xfrm>
                <a:off x="3377884" y="1409722"/>
                <a:ext cx="3076420" cy="19909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D081D8-F321-4640-B226-B20DCEECF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7884" y="1409722"/>
                <a:ext cx="3076420" cy="1990994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39F4B2-5F80-A64C-9CC5-2D036F1E06D9}"/>
              </a:ext>
            </a:extLst>
          </p:cNvPr>
          <p:cNvCxnSpPr>
            <a:cxnSpLocks/>
          </p:cNvCxnSpPr>
          <p:nvPr/>
        </p:nvCxnSpPr>
        <p:spPr bwMode="auto">
          <a:xfrm flipV="1">
            <a:off x="1118536" y="4076723"/>
            <a:ext cx="1615877" cy="124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2984069C-F5E0-DA4B-A957-314C1F0987FA}"/>
              </a:ext>
            </a:extLst>
          </p:cNvPr>
          <p:cNvCxnSpPr>
            <a:cxnSpLocks/>
          </p:cNvCxnSpPr>
          <p:nvPr/>
        </p:nvCxnSpPr>
        <p:spPr bwMode="auto">
          <a:xfrm flipH="1">
            <a:off x="6316201" y="4229121"/>
            <a:ext cx="16162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03111C0-A1BD-CC49-9F23-30BAC53A29D3}"/>
              </a:ext>
            </a:extLst>
          </p:cNvPr>
          <p:cNvCxnSpPr>
            <a:cxnSpLocks/>
          </p:cNvCxnSpPr>
          <p:nvPr/>
        </p:nvCxnSpPr>
        <p:spPr bwMode="auto">
          <a:xfrm flipV="1">
            <a:off x="6316201" y="4076723"/>
            <a:ext cx="1616265" cy="1241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04CE5B-CF67-7A4F-916C-878BA432DBAB}"/>
                  </a:ext>
                </a:extLst>
              </p:cNvPr>
              <p:cNvSpPr/>
              <p:nvPr/>
            </p:nvSpPr>
            <p:spPr>
              <a:xfrm>
                <a:off x="762000" y="4438187"/>
                <a:ext cx="2544837" cy="79464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ED04CE5B-CF67-7A4F-916C-878BA432DB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4438187"/>
                <a:ext cx="2544837" cy="794641"/>
              </a:xfrm>
              <a:prstGeom prst="rect">
                <a:avLst/>
              </a:prstGeom>
              <a:blipFill>
                <a:blip r:embed="rId12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3F1010-8B72-D749-A97F-A3C03C2B1FB0}"/>
                  </a:ext>
                </a:extLst>
              </p:cNvPr>
              <p:cNvSpPr/>
              <p:nvPr/>
            </p:nvSpPr>
            <p:spPr>
              <a:xfrm>
                <a:off x="2420532" y="5314890"/>
                <a:ext cx="856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C3F1010-8B72-D749-A97F-A3C03C2B1F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0532" y="5314890"/>
                <a:ext cx="856068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412B340-661C-6C45-BD76-E7D33570B7F5}"/>
                  </a:ext>
                </a:extLst>
              </p:cNvPr>
              <p:cNvSpPr/>
              <p:nvPr/>
            </p:nvSpPr>
            <p:spPr>
              <a:xfrm>
                <a:off x="1816357" y="5314890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D412B340-661C-6C45-BD76-E7D33570B7F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6357" y="5314890"/>
                <a:ext cx="7744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8A655F9-E737-9049-BF59-3057766D125F}"/>
                  </a:ext>
                </a:extLst>
              </p:cNvPr>
              <p:cNvSpPr/>
              <p:nvPr/>
            </p:nvSpPr>
            <p:spPr>
              <a:xfrm>
                <a:off x="914400" y="5314890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8A655F9-E737-9049-BF59-3057766D12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314890"/>
                <a:ext cx="804900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9027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60" grpId="0"/>
      <p:bldP spid="31" grpId="0"/>
      <p:bldP spid="38" grpId="0"/>
      <p:bldP spid="40" grpId="0"/>
      <p:bldP spid="41" grpId="0"/>
      <p:bldP spid="4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977A-5486-934A-AD9C-52431F0B4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case: Elementwise operation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2DA60D-202D-0C4C-8517-76412F93F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7192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82B35E5D-25A8-E34C-9BCC-8BBE37C8BF2D}"/>
              </a:ext>
            </a:extLst>
          </p:cNvPr>
          <p:cNvSpPr/>
          <p:nvPr/>
        </p:nvSpPr>
        <p:spPr bwMode="auto">
          <a:xfrm>
            <a:off x="2438012" y="2885828"/>
            <a:ext cx="4768029" cy="13813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case: Elementwise operation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E42C52-FF2B-3649-845A-E93FE1FD94BE}"/>
              </a:ext>
            </a:extLst>
          </p:cNvPr>
          <p:cNvCxnSpPr>
            <a:cxnSpLocks/>
          </p:cNvCxnSpPr>
          <p:nvPr/>
        </p:nvCxnSpPr>
        <p:spPr bwMode="auto">
          <a:xfrm>
            <a:off x="7236874" y="3505200"/>
            <a:ext cx="1001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/>
              <p:nvPr/>
            </p:nvSpPr>
            <p:spPr>
              <a:xfrm>
                <a:off x="381000" y="3225225"/>
                <a:ext cx="5289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225225"/>
                <a:ext cx="528927" cy="58477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/>
              <p:nvPr/>
            </p:nvSpPr>
            <p:spPr>
              <a:xfrm>
                <a:off x="8381856" y="3225225"/>
                <a:ext cx="504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56" y="3225225"/>
                <a:ext cx="504241" cy="584775"/>
              </a:xfrm>
              <a:prstGeom prst="rect">
                <a:avLst/>
              </a:prstGeom>
              <a:blipFill>
                <a:blip r:embed="rId3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/>
              <p:nvPr/>
            </p:nvSpPr>
            <p:spPr>
              <a:xfrm>
                <a:off x="7355367" y="3849610"/>
                <a:ext cx="706387" cy="816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67" y="3849610"/>
                <a:ext cx="706387" cy="816377"/>
              </a:xfrm>
              <a:prstGeom prst="rect">
                <a:avLst/>
              </a:prstGeom>
              <a:blipFill>
                <a:blip r:embed="rId4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757783-3341-6F43-8204-33A7E94CA800}"/>
              </a:ext>
            </a:extLst>
          </p:cNvPr>
          <p:cNvCxnSpPr>
            <a:cxnSpLocks/>
          </p:cNvCxnSpPr>
          <p:nvPr/>
        </p:nvCxnSpPr>
        <p:spPr bwMode="auto">
          <a:xfrm flipH="1">
            <a:off x="7206041" y="3657600"/>
            <a:ext cx="1001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/>
              <p:nvPr/>
            </p:nvSpPr>
            <p:spPr>
              <a:xfrm>
                <a:off x="3094897" y="3200400"/>
                <a:ext cx="37287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7" y="3200400"/>
                <a:ext cx="3728713" cy="646331"/>
              </a:xfrm>
              <a:prstGeom prst="rect">
                <a:avLst/>
              </a:prstGeom>
              <a:blipFill>
                <a:blip r:embed="rId5"/>
                <a:stretch>
                  <a:fillRect l="-1020" r="-102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1D7391-0C67-3943-88B7-383CE52C06DB}"/>
                  </a:ext>
                </a:extLst>
              </p:cNvPr>
              <p:cNvSpPr/>
              <p:nvPr/>
            </p:nvSpPr>
            <p:spPr>
              <a:xfrm>
                <a:off x="3262835" y="1357926"/>
                <a:ext cx="617926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CA1D7391-0C67-3943-88B7-383CE52C06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35" y="1357926"/>
                <a:ext cx="617926" cy="794641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59358-286D-EA47-ADA6-EB7FD33F90DA}"/>
                  </a:ext>
                </a:extLst>
              </p:cNvPr>
              <p:cNvSpPr/>
              <p:nvPr/>
            </p:nvSpPr>
            <p:spPr>
              <a:xfrm>
                <a:off x="2813961" y="2187714"/>
                <a:ext cx="15239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Jacobian</a:t>
                </a:r>
              </a:p>
            </p:txBody>
          </p:sp>
        </mc:Choice>
        <mc:Fallback xmlns="">
          <p:sp>
            <p:nvSpPr>
              <p:cNvPr id="57" name="Rectangle 56">
                <a:extLst>
                  <a:ext uri="{FF2B5EF4-FFF2-40B4-BE49-F238E27FC236}">
                    <a16:creationId xmlns:a16="http://schemas.microsoft.com/office/drawing/2014/main" id="{C9659358-286D-EA47-ADA6-EB7FD33F90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61" y="2187714"/>
                <a:ext cx="1523999" cy="707886"/>
              </a:xfrm>
              <a:prstGeom prst="rect">
                <a:avLst/>
              </a:prstGeom>
              <a:blipFill>
                <a:blip r:embed="rId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/>
              <p:nvPr/>
            </p:nvSpPr>
            <p:spPr>
              <a:xfrm>
                <a:off x="228600" y="3790890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790890"/>
                <a:ext cx="804900" cy="40011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/>
              <p:nvPr/>
            </p:nvSpPr>
            <p:spPr>
              <a:xfrm>
                <a:off x="8225556" y="3804149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556" y="3804149"/>
                <a:ext cx="80490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/>
              <p:nvPr/>
            </p:nvSpPr>
            <p:spPr>
              <a:xfrm>
                <a:off x="7355367" y="4629090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67" y="4629090"/>
                <a:ext cx="8049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633F6-5DE9-3D47-AB45-66D2D15D9346}"/>
              </a:ext>
            </a:extLst>
          </p:cNvPr>
          <p:cNvCxnSpPr>
            <a:cxnSpLocks/>
          </p:cNvCxnSpPr>
          <p:nvPr/>
        </p:nvCxnSpPr>
        <p:spPr bwMode="auto">
          <a:xfrm flipH="1">
            <a:off x="838200" y="3657600"/>
            <a:ext cx="16162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D081D8-F321-4640-B226-B20DCEECF98D}"/>
                  </a:ext>
                </a:extLst>
              </p:cNvPr>
              <p:cNvSpPr/>
              <p:nvPr/>
            </p:nvSpPr>
            <p:spPr>
              <a:xfrm>
                <a:off x="3753445" y="838200"/>
                <a:ext cx="2981777" cy="196752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f>
                                  <m:f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m:rPr>
                                        <m:brk m:alnAt="7"/>
                                      </m:r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sSub>
                                      <m:sSubPr>
                                        <m:ctrlP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solidFill>
                                              <a:srgbClr val="9900CC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𝑀</m:t>
                                        </m:r>
                                      </m:sub>
                                    </m:sSub>
                                  </m:den>
                                </m:f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63D081D8-F321-4640-B226-B20DCEECF9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3445" y="838200"/>
                <a:ext cx="2981777" cy="196752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C39F4B2-5F80-A64C-9CC5-2D036F1E06D9}"/>
              </a:ext>
            </a:extLst>
          </p:cNvPr>
          <p:cNvCxnSpPr>
            <a:cxnSpLocks/>
          </p:cNvCxnSpPr>
          <p:nvPr/>
        </p:nvCxnSpPr>
        <p:spPr bwMode="auto">
          <a:xfrm flipV="1">
            <a:off x="909927" y="3505201"/>
            <a:ext cx="1507356" cy="12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553350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6" grpId="0"/>
      <p:bldP spid="57" grpId="0"/>
      <p:bldP spid="60" grpId="0"/>
      <p:bldP spid="3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val 54">
            <a:extLst>
              <a:ext uri="{FF2B5EF4-FFF2-40B4-BE49-F238E27FC236}">
                <a16:creationId xmlns:a16="http://schemas.microsoft.com/office/drawing/2014/main" id="{82B35E5D-25A8-E34C-9BCC-8BBE37C8BF2D}"/>
              </a:ext>
            </a:extLst>
          </p:cNvPr>
          <p:cNvSpPr/>
          <p:nvPr/>
        </p:nvSpPr>
        <p:spPr bwMode="auto">
          <a:xfrm>
            <a:off x="2438012" y="2885828"/>
            <a:ext cx="4768029" cy="1381372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case: Elementwise operation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/>
              <p:nvPr/>
            </p:nvSpPr>
            <p:spPr>
              <a:xfrm>
                <a:off x="815946" y="3962400"/>
                <a:ext cx="2076915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46" y="3962400"/>
                <a:ext cx="2076915" cy="794641"/>
              </a:xfrm>
              <a:prstGeom prst="rect">
                <a:avLst/>
              </a:prstGeom>
              <a:blipFill>
                <a:blip r:embed="rId2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41161A-C4CF-AF48-85C8-111553DAE7DB}"/>
                  </a:ext>
                </a:extLst>
              </p:cNvPr>
              <p:cNvSpPr/>
              <p:nvPr/>
            </p:nvSpPr>
            <p:spPr>
              <a:xfrm>
                <a:off x="3780697" y="1219200"/>
                <a:ext cx="4282903" cy="114807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𝕀</m:t>
                                </m:r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&gt;0]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</a:rPr>
                                  <m:t>…</m:t>
                                </m:r>
                              </m:e>
                              <m:e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𝕀</m:t>
                                </m:r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solidFill>
                                          <a:srgbClr val="9900CC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𝑀</m:t>
                                    </m:r>
                                  </m:sub>
                                </m:sSub>
                                <m:r>
                                  <a:rPr lang="en-US" i="1">
                                    <a:solidFill>
                                      <a:srgbClr val="9900CC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&gt;0]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0441161A-C4CF-AF48-85C8-111553DAE7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0697" y="1219200"/>
                <a:ext cx="4282903" cy="1148071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BE6306E-ACEF-514B-AC94-FE6532AA2597}"/>
                  </a:ext>
                </a:extLst>
              </p:cNvPr>
              <p:cNvSpPr/>
              <p:nvPr/>
            </p:nvSpPr>
            <p:spPr>
              <a:xfrm>
                <a:off x="457200" y="5105400"/>
                <a:ext cx="1023165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BE6306E-ACEF-514B-AC94-FE6532AA2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5105400"/>
                <a:ext cx="1023165" cy="857029"/>
              </a:xfrm>
              <a:prstGeom prst="rect">
                <a:avLst/>
              </a:prstGeom>
              <a:blipFill>
                <a:blip r:embed="rId4"/>
                <a:stretch>
                  <a:fillRect b="-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88E42C52-FF2B-3649-845A-E93FE1FD94BE}"/>
              </a:ext>
            </a:extLst>
          </p:cNvPr>
          <p:cNvCxnSpPr>
            <a:cxnSpLocks/>
          </p:cNvCxnSpPr>
          <p:nvPr/>
        </p:nvCxnSpPr>
        <p:spPr bwMode="auto">
          <a:xfrm>
            <a:off x="7236874" y="3505200"/>
            <a:ext cx="1001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/>
              <p:nvPr/>
            </p:nvSpPr>
            <p:spPr>
              <a:xfrm>
                <a:off x="381000" y="3225225"/>
                <a:ext cx="5289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A2C5D04-5AB9-4349-B752-28C2812FF7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225225"/>
                <a:ext cx="528927" cy="58477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/>
              <p:nvPr/>
            </p:nvSpPr>
            <p:spPr>
              <a:xfrm>
                <a:off x="8381856" y="3225225"/>
                <a:ext cx="504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A9087AF4-8256-1943-9421-F8B49D67CA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856" y="3225225"/>
                <a:ext cx="504241" cy="584775"/>
              </a:xfrm>
              <a:prstGeom prst="rect">
                <a:avLst/>
              </a:prstGeom>
              <a:blipFill>
                <a:blip r:embed="rId6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/>
              <p:nvPr/>
            </p:nvSpPr>
            <p:spPr>
              <a:xfrm>
                <a:off x="7355367" y="3849610"/>
                <a:ext cx="706387" cy="816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286DBE57-37F1-C04B-BC55-E67B80611FB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67" y="3849610"/>
                <a:ext cx="706387" cy="816377"/>
              </a:xfrm>
              <a:prstGeom prst="rect">
                <a:avLst/>
              </a:prstGeom>
              <a:blipFill>
                <a:blip r:embed="rId7"/>
                <a:stretch>
                  <a:fillRect b="-61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41757783-3341-6F43-8204-33A7E94CA800}"/>
              </a:ext>
            </a:extLst>
          </p:cNvPr>
          <p:cNvCxnSpPr>
            <a:cxnSpLocks/>
          </p:cNvCxnSpPr>
          <p:nvPr/>
        </p:nvCxnSpPr>
        <p:spPr bwMode="auto">
          <a:xfrm flipH="1">
            <a:off x="7206041" y="3657600"/>
            <a:ext cx="100146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/>
              <p:nvPr/>
            </p:nvSpPr>
            <p:spPr>
              <a:xfrm>
                <a:off x="3094897" y="3200400"/>
                <a:ext cx="3728713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max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⁡(0,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1871CE76-EDF9-F048-A96D-C8FB223E42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897" y="3200400"/>
                <a:ext cx="3728713" cy="646331"/>
              </a:xfrm>
              <a:prstGeom prst="rect">
                <a:avLst/>
              </a:prstGeom>
              <a:blipFill>
                <a:blip r:embed="rId8"/>
                <a:stretch>
                  <a:fillRect l="-1020" r="-1020" b="-254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/>
              <p:nvPr/>
            </p:nvSpPr>
            <p:spPr>
              <a:xfrm>
                <a:off x="228600" y="3790890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879898-B7B3-CE4D-9217-0AE0B231DC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3790890"/>
                <a:ext cx="804900" cy="40011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/>
              <p:nvPr/>
            </p:nvSpPr>
            <p:spPr>
              <a:xfrm>
                <a:off x="8225556" y="3804149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3E3AFE89-3E7B-094B-95E6-05C71E9C86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556" y="3804149"/>
                <a:ext cx="804900" cy="40011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/>
              <p:nvPr/>
            </p:nvSpPr>
            <p:spPr>
              <a:xfrm>
                <a:off x="7355367" y="4629090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6DFA41E9-880F-E940-9381-E7CB130D6E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5367" y="4629090"/>
                <a:ext cx="804900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29D139-A441-F04F-8FB9-ED418F025F3D}"/>
                  </a:ext>
                </a:extLst>
              </p:cNvPr>
              <p:cNvSpPr/>
              <p:nvPr/>
            </p:nvSpPr>
            <p:spPr>
              <a:xfrm>
                <a:off x="760486" y="4707381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E029D139-A441-F04F-8FB9-ED418F025F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486" y="4707381"/>
                <a:ext cx="80490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D6A066-B7EB-964E-A5DE-4523A1C5F424}"/>
                  </a:ext>
                </a:extLst>
              </p:cNvPr>
              <p:cNvSpPr/>
              <p:nvPr/>
            </p:nvSpPr>
            <p:spPr>
              <a:xfrm>
                <a:off x="1594642" y="4705237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9ED6A066-B7EB-964E-A5DE-4523A1C5F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4642" y="4705237"/>
                <a:ext cx="804900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01A8D-C418-0249-8648-AF026A6B1F6A}"/>
                  </a:ext>
                </a:extLst>
              </p:cNvPr>
              <p:cNvSpPr/>
              <p:nvPr/>
            </p:nvSpPr>
            <p:spPr>
              <a:xfrm>
                <a:off x="2237675" y="4710059"/>
                <a:ext cx="88652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AD501A8D-C418-0249-8648-AF026A6B1F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7675" y="4710059"/>
                <a:ext cx="886525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104CF7C-B104-A84D-81B7-3DFE031E9AE9}"/>
              </a:ext>
            </a:extLst>
          </p:cNvPr>
          <p:cNvCxnSpPr>
            <a:cxnSpLocks/>
            <a:stCxn id="46" idx="3"/>
          </p:cNvCxnSpPr>
          <p:nvPr/>
        </p:nvCxnSpPr>
        <p:spPr bwMode="auto">
          <a:xfrm flipV="1">
            <a:off x="909927" y="3505201"/>
            <a:ext cx="1507356" cy="124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3633F6-5DE9-3D47-AB45-66D2D15D9346}"/>
              </a:ext>
            </a:extLst>
          </p:cNvPr>
          <p:cNvCxnSpPr>
            <a:cxnSpLocks/>
          </p:cNvCxnSpPr>
          <p:nvPr/>
        </p:nvCxnSpPr>
        <p:spPr bwMode="auto">
          <a:xfrm flipH="1">
            <a:off x="838200" y="3657600"/>
            <a:ext cx="1616265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AFD32F-AD4E-7B40-95DD-F128E5C3FBBD}"/>
                  </a:ext>
                </a:extLst>
              </p:cNvPr>
              <p:cNvSpPr/>
              <p:nvPr/>
            </p:nvSpPr>
            <p:spPr>
              <a:xfrm>
                <a:off x="562255" y="5972286"/>
                <a:ext cx="928652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47AFD32F-AD4E-7B40-95DD-F128E5C3FB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255" y="5972286"/>
                <a:ext cx="928652" cy="794641"/>
              </a:xfrm>
              <a:prstGeom prst="rect">
                <a:avLst/>
              </a:prstGeom>
              <a:blipFill>
                <a:blip r:embed="rId1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90383E-5F1A-4647-8A0C-6DAD877A037C}"/>
                  </a:ext>
                </a:extLst>
              </p:cNvPr>
              <p:cNvSpPr/>
              <p:nvPr/>
            </p:nvSpPr>
            <p:spPr>
              <a:xfrm>
                <a:off x="3262835" y="1357926"/>
                <a:ext cx="617926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490383E-5F1A-4647-8A0C-6DAD877A03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2835" y="1357926"/>
                <a:ext cx="617926" cy="794641"/>
              </a:xfrm>
              <a:prstGeom prst="rect">
                <a:avLst/>
              </a:prstGeom>
              <a:blipFill>
                <a:blip r:embed="rId16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B8916-370A-3F4E-BB74-3F6A7D80B6A9}"/>
                  </a:ext>
                </a:extLst>
              </p:cNvPr>
              <p:cNvSpPr/>
              <p:nvPr/>
            </p:nvSpPr>
            <p:spPr>
              <a:xfrm>
                <a:off x="2813961" y="2187714"/>
                <a:ext cx="1523999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Jacobian</a:t>
                </a:r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81EB8916-370A-3F4E-BB74-3F6A7D80B6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3961" y="2187714"/>
                <a:ext cx="1523999" cy="707886"/>
              </a:xfrm>
              <a:prstGeom prst="rect">
                <a:avLst/>
              </a:prstGeom>
              <a:blipFill>
                <a:blip r:embed="rId17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37F9C-75F0-334C-BF49-81813C5768D1}"/>
                  </a:ext>
                </a:extLst>
              </p:cNvPr>
              <p:cNvSpPr/>
              <p:nvPr/>
            </p:nvSpPr>
            <p:spPr>
              <a:xfrm>
                <a:off x="1295400" y="5098326"/>
                <a:ext cx="1917320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f>
                        <m:f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1B37F9C-75F0-334C-BF49-81813C5768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098326"/>
                <a:ext cx="1917320" cy="857029"/>
              </a:xfrm>
              <a:prstGeom prst="rect">
                <a:avLst/>
              </a:prstGeom>
              <a:blipFill>
                <a:blip r:embed="rId18"/>
                <a:stretch>
                  <a:fillRect b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6E4BAD-ECAC-BA49-B1F9-4B0F9862ED90}"/>
                  </a:ext>
                </a:extLst>
              </p:cNvPr>
              <p:cNvSpPr/>
              <p:nvPr/>
            </p:nvSpPr>
            <p:spPr>
              <a:xfrm>
                <a:off x="1295400" y="5987224"/>
                <a:ext cx="1975862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𝕀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&gt;0</m:t>
                          </m:r>
                        </m:e>
                      </m:d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36E4BAD-ECAC-BA49-B1F9-4B0F9862ED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5987224"/>
                <a:ext cx="1975862" cy="794576"/>
              </a:xfrm>
              <a:prstGeom prst="rect">
                <a:avLst/>
              </a:prstGeom>
              <a:blipFill>
                <a:blip r:embed="rId19"/>
                <a:stretch>
                  <a:fillRect b="-78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7105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11" grpId="0"/>
      <p:bldP spid="36" grpId="0"/>
      <p:bldP spid="62" grpId="0"/>
      <p:bldP spid="63" grpId="0"/>
      <p:bldP spid="66" grpId="0"/>
      <p:bldP spid="30" grpId="0"/>
      <p:bldP spid="4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Two-layer neural network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/>
              <a:buChar char="•"/>
            </a:pPr>
            <a:r>
              <a:rPr lang="en-US" dirty="0"/>
              <a:t>Introduce a </a:t>
            </a:r>
            <a:r>
              <a:rPr lang="en-US" i="1" dirty="0"/>
              <a:t>hidden layer</a:t>
            </a:r>
            <a:r>
              <a:rPr lang="en-US" dirty="0"/>
              <a:t> of </a:t>
            </a:r>
            <a:r>
              <a:rPr lang="en-US" dirty="0" err="1"/>
              <a:t>perceptrons</a:t>
            </a:r>
            <a:r>
              <a:rPr lang="en-US" dirty="0"/>
              <a:t> computing linear combinations of inputs followed by a </a:t>
            </a:r>
            <a:r>
              <a:rPr lang="en-US" i="1" dirty="0"/>
              <a:t>nonlinearity</a:t>
            </a:r>
          </a:p>
          <a:p>
            <a:pPr marL="457200" indent="-457200">
              <a:buFont typeface="Arial"/>
              <a:buChar char="•"/>
            </a:pPr>
            <a:r>
              <a:rPr lang="en-US" dirty="0"/>
              <a:t>This gives a </a:t>
            </a:r>
            <a:r>
              <a:rPr lang="en-US" i="1" dirty="0">
                <a:hlinkClick r:id="rId3"/>
              </a:rPr>
              <a:t>universal function approximator</a:t>
            </a:r>
            <a:endParaRPr lang="en-US" i="1" dirty="0"/>
          </a:p>
          <a:p>
            <a:pPr marL="857250" lvl="1" indent="-457200">
              <a:buFont typeface="Arial"/>
              <a:buChar char="•"/>
            </a:pPr>
            <a:r>
              <a:rPr lang="en-US" sz="2400" dirty="0"/>
              <a:t>But the hidden layer may need to be huge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C5ECDE-C2AA-7A47-AEE3-4E4F05BCF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3581400"/>
            <a:ext cx="6840828" cy="24284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C2E195-C64A-A24E-8ECE-B321E3F83BEA}"/>
              </a:ext>
            </a:extLst>
          </p:cNvPr>
          <p:cNvSpPr/>
          <p:nvPr/>
        </p:nvSpPr>
        <p:spPr>
          <a:xfrm>
            <a:off x="7781680" y="6474023"/>
            <a:ext cx="127791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b="0" dirty="0">
                <a:hlinkClick r:id="rId5"/>
              </a:rPr>
              <a:t>Figure source</a:t>
            </a:r>
            <a:endParaRPr lang="en-US" sz="1400" b="0" dirty="0"/>
          </a:p>
        </p:txBody>
      </p:sp>
    </p:spTree>
    <p:extLst>
      <p:ext uri="{BB962C8B-B14F-4D97-AF65-F5344CB8AC3E}">
        <p14:creationId xmlns:p14="http://schemas.microsoft.com/office/powerpoint/2010/main" val="308248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440BC23-EB8E-DA47-906F-0C3BC37A080A}"/>
              </a:ext>
            </a:extLst>
          </p:cNvPr>
          <p:cNvCxnSpPr>
            <a:cxnSpLocks/>
            <a:stCxn id="29" idx="3"/>
            <a:endCxn id="27" idx="3"/>
          </p:cNvCxnSpPr>
          <p:nvPr/>
        </p:nvCxnSpPr>
        <p:spPr bwMode="auto">
          <a:xfrm flipV="1">
            <a:off x="1132393" y="4517566"/>
            <a:ext cx="2646102" cy="97190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C5BFCF8-6729-AB43-BE03-D5C5C587881A}"/>
              </a:ext>
            </a:extLst>
          </p:cNvPr>
          <p:cNvCxnSpPr/>
          <p:nvPr/>
        </p:nvCxnSpPr>
        <p:spPr bwMode="auto">
          <a:xfrm>
            <a:off x="6965237" y="3940487"/>
            <a:ext cx="1271574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8BD6FA7A-122F-A54F-96FF-B885E3965718}"/>
              </a:ext>
            </a:extLst>
          </p:cNvPr>
          <p:cNvSpPr/>
          <p:nvPr/>
        </p:nvSpPr>
        <p:spPr bwMode="auto">
          <a:xfrm>
            <a:off x="3185393" y="3312051"/>
            <a:ext cx="4049951" cy="1412349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cs typeface="Arial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/>
              <p:nvPr/>
            </p:nvSpPr>
            <p:spPr>
              <a:xfrm>
                <a:off x="603466" y="5197087"/>
                <a:ext cx="528927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2E7A5F95-191F-B442-A8BD-D175CF84E8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466" y="5197087"/>
                <a:ext cx="528927" cy="584775"/>
              </a:xfrm>
              <a:prstGeom prst="rect">
                <a:avLst/>
              </a:prstGeom>
              <a:blipFill>
                <a:blip r:embed="rId2"/>
                <a:stretch>
                  <a:fillRect l="-2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/>
              <p:nvPr/>
            </p:nvSpPr>
            <p:spPr>
              <a:xfrm>
                <a:off x="8449137" y="3657600"/>
                <a:ext cx="504241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25458C21-CC0A-F94F-976F-80CD1E4F82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9137" y="3657600"/>
                <a:ext cx="504241" cy="58477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/>
              <p:nvPr/>
            </p:nvSpPr>
            <p:spPr>
              <a:xfrm>
                <a:off x="7366647" y="4172595"/>
                <a:ext cx="795050" cy="8163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f>
                      <m:fPr>
                        <m:ctrlP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200" b="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200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200" b="0" dirty="0">
                    <a:solidFill>
                      <a:srgbClr val="C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C02000B3-5D97-DF41-AFBD-E3D22CD9CE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47" y="4172595"/>
                <a:ext cx="795050" cy="816377"/>
              </a:xfrm>
              <a:prstGeom prst="rect">
                <a:avLst/>
              </a:prstGeom>
              <a:blipFill>
                <a:blip r:embed="rId4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EDC4F812-F7EB-2C44-9A66-1124083B33EA}"/>
              </a:ext>
            </a:extLst>
          </p:cNvPr>
          <p:cNvCxnSpPr>
            <a:cxnSpLocks/>
          </p:cNvCxnSpPr>
          <p:nvPr/>
        </p:nvCxnSpPr>
        <p:spPr bwMode="auto">
          <a:xfrm flipH="1">
            <a:off x="7235344" y="4038600"/>
            <a:ext cx="95605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/>
              <p:nvPr/>
            </p:nvSpPr>
            <p:spPr>
              <a:xfrm>
                <a:off x="1929828" y="5384541"/>
                <a:ext cx="1942262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b="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FCEF8C5B-35F2-A040-9C66-C0594ABFC4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828" y="5384541"/>
                <a:ext cx="1942262" cy="794641"/>
              </a:xfrm>
              <a:prstGeom prst="rect">
                <a:avLst/>
              </a:prstGeom>
              <a:blipFill>
                <a:blip r:embed="rId5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E5AA4636-B810-394B-AC67-056366B60504}"/>
              </a:ext>
            </a:extLst>
          </p:cNvPr>
          <p:cNvCxnSpPr>
            <a:cxnSpLocks/>
            <a:endCxn id="27" idx="1"/>
          </p:cNvCxnSpPr>
          <p:nvPr/>
        </p:nvCxnSpPr>
        <p:spPr bwMode="auto">
          <a:xfrm>
            <a:off x="1135785" y="2779481"/>
            <a:ext cx="2642710" cy="73940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/>
              <p:nvPr/>
            </p:nvSpPr>
            <p:spPr>
              <a:xfrm>
                <a:off x="3352800" y="3573959"/>
                <a:ext cx="3813352" cy="7694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US" sz="4400" b="0" i="1" smtClean="0">
                          <a:latin typeface="Cambria Math" panose="02040503050406030204" pitchFamily="18" charset="0"/>
                        </a:rPr>
                        <m:t>𝑥𝑊</m:t>
                      </m:r>
                    </m:oMath>
                  </m:oMathPara>
                </a14:m>
                <a:endParaRPr lang="en-US" sz="44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EF629C12-F8F7-F345-BF53-1DA41E2607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2800" y="3573959"/>
                <a:ext cx="3813352" cy="769441"/>
              </a:xfrm>
              <a:prstGeom prst="rect">
                <a:avLst/>
              </a:prstGeom>
              <a:blipFill>
                <a:blip r:embed="rId6"/>
                <a:stretch>
                  <a:fillRect l="-2333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/>
              <p:nvPr/>
            </p:nvSpPr>
            <p:spPr>
              <a:xfrm>
                <a:off x="49843" y="2362200"/>
                <a:ext cx="1207882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922F7785-ED39-784E-BBE9-F3DCDB2228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3" y="2362200"/>
                <a:ext cx="1207882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7413E5C-BA20-4C47-BC29-3818995F6FFC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66593" y="2933177"/>
            <a:ext cx="2473157" cy="65402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/>
              <p:nvPr/>
            </p:nvSpPr>
            <p:spPr>
              <a:xfrm>
                <a:off x="1386017" y="1371600"/>
                <a:ext cx="2271583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 =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D06E20BE-E6E8-9344-AE9B-45EE61B933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017" y="1371600"/>
                <a:ext cx="2271583" cy="794576"/>
              </a:xfrm>
              <a:prstGeom prst="rect">
                <a:avLst/>
              </a:prstGeom>
              <a:blipFill>
                <a:blip r:embed="rId8"/>
                <a:stretch>
                  <a:fillRect b="-6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C61E6887-E9AA-5C44-B523-E0717A0844E8}"/>
              </a:ext>
            </a:extLst>
          </p:cNvPr>
          <p:cNvCxnSpPr>
            <a:cxnSpLocks/>
          </p:cNvCxnSpPr>
          <p:nvPr/>
        </p:nvCxnSpPr>
        <p:spPr bwMode="auto">
          <a:xfrm flipH="1">
            <a:off x="1033408" y="4569548"/>
            <a:ext cx="2924078" cy="1104703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/>
              <p:nvPr/>
            </p:nvSpPr>
            <p:spPr>
              <a:xfrm>
                <a:off x="4710072" y="4810810"/>
                <a:ext cx="613950" cy="7946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4" name="Rectangle 63">
                <a:extLst>
                  <a:ext uri="{FF2B5EF4-FFF2-40B4-BE49-F238E27FC236}">
                    <a16:creationId xmlns:a16="http://schemas.microsoft.com/office/drawing/2014/main" id="{0A50F892-8F63-904F-820F-A18BB70A6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0072" y="4810810"/>
                <a:ext cx="613950" cy="794641"/>
              </a:xfrm>
              <a:prstGeom prst="rect">
                <a:avLst/>
              </a:prstGeom>
              <a:blipFill>
                <a:blip r:embed="rId9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/>
              <p:nvPr/>
            </p:nvSpPr>
            <p:spPr>
              <a:xfrm>
                <a:off x="4569825" y="1990003"/>
                <a:ext cx="744948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</p:txBody>
          </p:sp>
        </mc:Choice>
        <mc:Fallback xmlns=""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00A654AC-DAAC-434F-99D0-B5ECE79B48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9825" y="1990003"/>
                <a:ext cx="744948" cy="794576"/>
              </a:xfrm>
              <a:prstGeom prst="rect">
                <a:avLst/>
              </a:prstGeom>
              <a:blipFill>
                <a:blip r:embed="rId10"/>
                <a:stretch>
                  <a:fillRect b="-79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6599F-34A1-EF40-83B4-9C6470590B79}"/>
                  </a:ext>
                </a:extLst>
              </p:cNvPr>
              <p:cNvSpPr/>
              <p:nvPr/>
            </p:nvSpPr>
            <p:spPr>
              <a:xfrm>
                <a:off x="183553" y="2946911"/>
                <a:ext cx="8560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03C6599F-34A1-EF40-83B4-9C6470590B7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553" y="2946911"/>
                <a:ext cx="856067" cy="40011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4D87AC-22E8-464A-B148-84046F717E3E}"/>
                  </a:ext>
                </a:extLst>
              </p:cNvPr>
              <p:cNvSpPr/>
              <p:nvPr/>
            </p:nvSpPr>
            <p:spPr>
              <a:xfrm>
                <a:off x="302882" y="5743391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304D87AC-22E8-464A-B148-84046F717E3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882" y="5743391"/>
                <a:ext cx="804900" cy="40011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9980E9-F63C-8D42-AB44-E61512DE4B9A}"/>
                  </a:ext>
                </a:extLst>
              </p:cNvPr>
              <p:cNvSpPr/>
              <p:nvPr/>
            </p:nvSpPr>
            <p:spPr>
              <a:xfrm>
                <a:off x="8191394" y="4152986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79980E9-F63C-8D42-AB44-E61512DE4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1394" y="4152986"/>
                <a:ext cx="774443" cy="40011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A2AF1F-A7E9-8142-A73C-5DA94E319781}"/>
                  </a:ext>
                </a:extLst>
              </p:cNvPr>
              <p:cNvSpPr/>
              <p:nvPr/>
            </p:nvSpPr>
            <p:spPr>
              <a:xfrm>
                <a:off x="7366647" y="5027809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20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F4A2AF1F-A7E9-8142-A73C-5DA94E3197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647" y="5027809"/>
                <a:ext cx="774443" cy="40011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4B6A10-DA78-5848-B8D3-5CB1D686DCC9}"/>
                  </a:ext>
                </a:extLst>
              </p:cNvPr>
              <p:cNvSpPr/>
              <p:nvPr/>
            </p:nvSpPr>
            <p:spPr>
              <a:xfrm>
                <a:off x="4630332" y="5619690"/>
                <a:ext cx="856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14B6A10-DA78-5848-B8D3-5CB1D686D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0332" y="5619690"/>
                <a:ext cx="856068" cy="40011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98B23CC-39A3-BA42-B880-AC38C83B1012}"/>
                  </a:ext>
                </a:extLst>
              </p:cNvPr>
              <p:cNvSpPr/>
              <p:nvPr/>
            </p:nvSpPr>
            <p:spPr>
              <a:xfrm>
                <a:off x="4270758" y="2800290"/>
                <a:ext cx="14442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498B23CC-39A3-BA42-B880-AC38C83B10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0758" y="2800290"/>
                <a:ext cx="1444242" cy="400110"/>
              </a:xfrm>
              <a:prstGeom prst="rect">
                <a:avLst/>
              </a:prstGeom>
              <a:blipFill>
                <a:blip r:embed="rId16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B513EFE-9A38-1840-A2D0-62517609CBCE}"/>
                  </a:ext>
                </a:extLst>
              </p:cNvPr>
              <p:cNvSpPr/>
              <p:nvPr/>
            </p:nvSpPr>
            <p:spPr>
              <a:xfrm>
                <a:off x="1752600" y="6229819"/>
                <a:ext cx="8049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9B513EFE-9A38-1840-A2D0-62517609CB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6229819"/>
                <a:ext cx="804900" cy="40011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97C33CB-5FDD-5344-BB5D-57442E1BD143}"/>
                  </a:ext>
                </a:extLst>
              </p:cNvPr>
              <p:cNvSpPr/>
              <p:nvPr/>
            </p:nvSpPr>
            <p:spPr>
              <a:xfrm>
                <a:off x="2586756" y="6227675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697C33CB-5FDD-5344-BB5D-57442E1BD1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6756" y="6227675"/>
                <a:ext cx="774443" cy="40011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392770E-7401-444E-879D-78FA31C72491}"/>
                  </a:ext>
                </a:extLst>
              </p:cNvPr>
              <p:cNvSpPr/>
              <p:nvPr/>
            </p:nvSpPr>
            <p:spPr>
              <a:xfrm>
                <a:off x="3229789" y="6232497"/>
                <a:ext cx="85606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sz="20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b="0" dirty="0">
                    <a:solidFill>
                      <a:srgbClr val="9900CC"/>
                    </a:solidFill>
                  </a:rPr>
                  <a:t> </a:t>
                </a:r>
                <a:endParaRPr lang="en-US" sz="2000" dirty="0"/>
              </a:p>
            </p:txBody>
          </p:sp>
        </mc:Choice>
        <mc:Fallback xmlns=""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392770E-7401-444E-879D-78FA31C724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9789" y="6232497"/>
                <a:ext cx="856068" cy="40011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264C508-9DDC-C042-8BBE-DDE530E680FE}"/>
                  </a:ext>
                </a:extLst>
              </p:cNvPr>
              <p:cNvSpPr/>
              <p:nvPr/>
            </p:nvSpPr>
            <p:spPr>
              <a:xfrm>
                <a:off x="2888933" y="2190690"/>
                <a:ext cx="144424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r>
                        <a:rPr lang="en-US" sz="20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3264C508-9DDC-C042-8BBE-DDE530E680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8933" y="2190690"/>
                <a:ext cx="1444242" cy="400110"/>
              </a:xfrm>
              <a:prstGeom prst="rect">
                <a:avLst/>
              </a:prstGeom>
              <a:blipFill>
                <a:blip r:embed="rId20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3CE3A9-87D2-284B-85EF-CB3484847197}"/>
                  </a:ext>
                </a:extLst>
              </p:cNvPr>
              <p:cNvSpPr/>
              <p:nvPr/>
            </p:nvSpPr>
            <p:spPr>
              <a:xfrm>
                <a:off x="2286000" y="2190690"/>
                <a:ext cx="77444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0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b="0" dirty="0">
                    <a:solidFill>
                      <a:srgbClr val="C00000"/>
                    </a:solidFill>
                  </a:rPr>
                  <a:t> </a:t>
                </a:r>
                <a:endParaRPr lang="en-US" sz="20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C73CE3A9-87D2-284B-85EF-CB34848471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0690"/>
                <a:ext cx="774443" cy="40011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774048-98E7-3043-93BC-9804F6223932}"/>
                  </a:ext>
                </a:extLst>
              </p:cNvPr>
              <p:cNvSpPr/>
              <p:nvPr/>
            </p:nvSpPr>
            <p:spPr>
              <a:xfrm>
                <a:off x="1277533" y="2190690"/>
                <a:ext cx="856067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0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E6774048-98E7-3043-93BC-9804F622393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7533" y="2190690"/>
                <a:ext cx="856067" cy="40011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950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42" grpId="0"/>
      <p:bldP spid="64" grpId="0"/>
      <p:bldP spid="65" grpId="0"/>
      <p:bldP spid="35" grpId="0"/>
      <p:bldP spid="36" grpId="0"/>
      <p:bldP spid="39" grpId="0"/>
      <p:bldP spid="40" grpId="0"/>
      <p:bldP spid="41" grpId="0"/>
      <p:bldP spid="43" grpId="0"/>
      <p:bldP spid="44" grpId="0"/>
      <p:bldP spid="45" grpId="0"/>
      <p:bldP spid="4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733B8-ABE3-A142-88B1-4EE9618FD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458200" cy="5257800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b="0" i="1" smtClean="0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b="0" dirty="0">
                  <a:solidFill>
                    <a:srgbClr val="9900CC"/>
                  </a:solidFill>
                </a:endParaRPr>
              </a:p>
              <a:p>
                <a:r>
                  <a:rPr lang="en-US" dirty="0"/>
                  <a:t>Want:  </a:t>
                </a:r>
                <a:r>
                  <a:rPr lang="en-US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den>
                    </m:f>
                  </m:oMath>
                </a14:m>
                <a:endParaRPr lang="en-US" sz="3600" b="0" dirty="0">
                  <a:solidFill>
                    <a:srgbClr val="9900CC"/>
                  </a:solidFill>
                </a:endParaRPr>
              </a:p>
              <a:p>
                <a:endParaRPr lang="en-US" sz="3600" b="0" dirty="0">
                  <a:solidFill>
                    <a:srgbClr val="9900C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sSup>
                        <m:sSup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733B8-ABE3-A142-88B1-4EE9618FD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458200" cy="5257800"/>
              </a:xfrm>
              <a:blipFill>
                <a:blip r:embed="rId2"/>
                <a:stretch>
                  <a:fillRect l="-13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25D242-F737-6E48-A6D1-290A7C8FACF4}"/>
                  </a:ext>
                </a:extLst>
              </p:cNvPr>
              <p:cNvSpPr txBox="1"/>
              <p:nvPr/>
            </p:nvSpPr>
            <p:spPr>
              <a:xfrm>
                <a:off x="5638800" y="3664803"/>
                <a:ext cx="281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b="0" dirty="0" err="1"/>
                  <a:t>th</a:t>
                </a:r>
                <a:r>
                  <a:rPr lang="en-US" b="0" dirty="0"/>
                  <a:t> row,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b="0" dirty="0" err="1"/>
                  <a:t>th</a:t>
                </a:r>
                <a:r>
                  <a:rPr lang="en-US" b="0" dirty="0"/>
                  <a:t> column of Jacobian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725D242-F737-6E48-A6D1-290A7C8FAC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8800" y="3664803"/>
                <a:ext cx="2819400" cy="830997"/>
              </a:xfrm>
              <a:prstGeom prst="rect">
                <a:avLst/>
              </a:prstGeom>
              <a:blipFill>
                <a:blip r:embed="rId3"/>
                <a:stretch>
                  <a:fillRect t="-6061" r="-4054" b="-13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469C11-3742-4A49-AF6E-E1878ADB353C}"/>
                  </a:ext>
                </a:extLst>
              </p:cNvPr>
              <p:cNvSpPr/>
              <p:nvPr/>
            </p:nvSpPr>
            <p:spPr>
              <a:xfrm>
                <a:off x="1578066" y="2895600"/>
                <a:ext cx="7449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b="0" dirty="0">
                    <a:solidFill>
                      <a:srgbClr val="C00000"/>
                    </a:solidFill>
                  </a:rPr>
                  <a:t> 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3469C11-3742-4A49-AF6E-E1878ADB35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066" y="2895600"/>
                <a:ext cx="744948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E362E1-E23E-EA4A-BF0D-45130D424424}"/>
                  </a:ext>
                </a:extLst>
              </p:cNvPr>
              <p:cNvSpPr/>
              <p:nvPr/>
            </p:nvSpPr>
            <p:spPr>
              <a:xfrm>
                <a:off x="2530279" y="2895600"/>
                <a:ext cx="716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1800" b="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FE362E1-E23E-EA4A-BF0D-45130D42442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0279" y="2895600"/>
                <a:ext cx="7160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B90FAB-6EEE-6643-98C0-085F3088A826}"/>
                  </a:ext>
                </a:extLst>
              </p:cNvPr>
              <p:cNvSpPr/>
              <p:nvPr/>
            </p:nvSpPr>
            <p:spPr>
              <a:xfrm>
                <a:off x="3171734" y="2895600"/>
                <a:ext cx="79066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1800" b="0" i="1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b="0" dirty="0">
                    <a:solidFill>
                      <a:srgbClr val="9900CC"/>
                    </a:solidFill>
                  </a:rPr>
                  <a:t> </a:t>
                </a:r>
                <a:endParaRPr lang="en-US" sz="1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7B90FAB-6EEE-6643-98C0-085F3088A8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71734" y="2895600"/>
                <a:ext cx="79066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0567AC-EF56-D446-9216-4B1C020F1D0B}"/>
                  </a:ext>
                </a:extLst>
              </p:cNvPr>
              <p:cNvSpPr/>
              <p:nvPr/>
            </p:nvSpPr>
            <p:spPr>
              <a:xfrm>
                <a:off x="6736217" y="838200"/>
                <a:ext cx="2084738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20567AC-EF56-D446-9216-4B1C020F1D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217" y="838200"/>
                <a:ext cx="2084738" cy="1130822"/>
              </a:xfrm>
              <a:prstGeom prst="rect">
                <a:avLst/>
              </a:prstGeom>
              <a:blipFill>
                <a:blip r:embed="rId7"/>
                <a:stretch>
                  <a:fillRect l="-18072" t="-100000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E8C8B6A6-F48D-014E-AB3B-6E3669FA9B71}"/>
              </a:ext>
            </a:extLst>
          </p:cNvPr>
          <p:cNvSpPr/>
          <p:nvPr/>
        </p:nvSpPr>
        <p:spPr bwMode="auto">
          <a:xfrm>
            <a:off x="3171734" y="1969022"/>
            <a:ext cx="638266" cy="926578"/>
          </a:xfrm>
          <a:prstGeom prst="rect">
            <a:avLst/>
          </a:prstGeom>
          <a:noFill/>
          <a:ln w="254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D02106D-5675-6D4A-8FD5-8497A4499442}"/>
              </a:ext>
            </a:extLst>
          </p:cNvPr>
          <p:cNvSpPr/>
          <p:nvPr/>
        </p:nvSpPr>
        <p:spPr bwMode="auto">
          <a:xfrm>
            <a:off x="4800600" y="3505200"/>
            <a:ext cx="609600" cy="7620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6017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9" grpId="0"/>
      <p:bldP spid="10" grpId="0" animBg="1"/>
      <p:bldP spid="1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Matrix-vector multiplication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733B8-ABE3-A142-88B1-4EE9618FD0F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1000" y="914400"/>
                <a:ext cx="8458200" cy="6019800"/>
              </a:xfrm>
            </p:spPr>
            <p:txBody>
              <a:bodyPr/>
              <a:lstStyle/>
              <a:p>
                <a:r>
                  <a:rPr lang="en-US" sz="2000" dirty="0">
                    <a:solidFill>
                      <a:srgbClr val="9900CC"/>
                    </a:solidFill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00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000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d>
                      <m:dPr>
                        <m:ctrlPr>
                          <a:rPr lang="en-US" sz="20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000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00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00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𝑀𝑁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r>
                  <a:rPr lang="en-US" dirty="0"/>
                  <a:t>Want:</a:t>
                </a:r>
                <a:r>
                  <a:rPr lang="en-US" dirty="0">
                    <a:solidFill>
                      <a:srgbClr val="9900CC"/>
                    </a:solidFill>
                  </a:rPr>
                  <a:t>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36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f>
                      <m:fPr>
                        <m:ctrlP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600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sz="36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endParaRPr lang="en-US" sz="3600" i="1" dirty="0">
                  <a:solidFill>
                    <a:srgbClr val="9900CC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num>
                        <m:den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𝕀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f>
                            <m:f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num>
                            <m:den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den>
                          </m:f>
                          <m:f>
                            <m:fPr>
                              <m:ctrlPr>
                                <a:rPr lang="en-US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𝜕</m:t>
                              </m:r>
                              <m:sSub>
                                <m:sSubPr>
                                  <m:ctrlP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i="1">
                                      <a:solidFill>
                                        <a:srgbClr val="9900CC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den>
                          </m:f>
                        </m:e>
                      </m:nary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r>
                        <a:rPr lang="en-US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f>
                        <m:fPr>
                          <m:ctrlP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rgbClr val="9900CC"/>
                  </a:solidFill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2D733B8-ABE3-A142-88B1-4EE9618FD0F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1000" y="914400"/>
                <a:ext cx="8458200" cy="6019800"/>
              </a:xfrm>
              <a:blipFill>
                <a:blip r:embed="rId2"/>
                <a:stretch>
                  <a:fillRect l="-1349" b="-126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0F5EDB-DA77-A142-9909-4E61B6FCF09D}"/>
                  </a:ext>
                </a:extLst>
              </p:cNvPr>
              <p:cNvSpPr txBox="1"/>
              <p:nvPr/>
            </p:nvSpPr>
            <p:spPr>
              <a:xfrm>
                <a:off x="6172200" y="3436203"/>
                <a:ext cx="281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b="0" dirty="0"/>
                  <a:t> depends only on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b="0" dirty="0" err="1"/>
                  <a:t>th</a:t>
                </a:r>
                <a:r>
                  <a:rPr lang="en-US" b="0" dirty="0"/>
                  <a:t> column of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rgbClr val="9900CC"/>
                        </a:solidFill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10F5EDB-DA77-A142-9909-4E61B6FCF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72200" y="3436203"/>
                <a:ext cx="2819400" cy="830997"/>
              </a:xfrm>
              <a:prstGeom prst="rect">
                <a:avLst/>
              </a:prstGeom>
              <a:blipFill>
                <a:blip r:embed="rId3"/>
                <a:stretch>
                  <a:fillRect t="-6061" r="-5830" b="-151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162F6E-8A41-D144-A510-3C6EEEC9D208}"/>
                  </a:ext>
                </a:extLst>
              </p:cNvPr>
              <p:cNvSpPr/>
              <p:nvPr/>
            </p:nvSpPr>
            <p:spPr>
              <a:xfrm>
                <a:off x="1536218" y="2971800"/>
                <a:ext cx="790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9162F6E-8A41-D144-A510-3C6EEEC9D2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6218" y="2971800"/>
                <a:ext cx="790665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A2D6E7-18C4-EF40-AAD9-DF1DC7B068BE}"/>
                  </a:ext>
                </a:extLst>
              </p:cNvPr>
              <p:cNvSpPr/>
              <p:nvPr/>
            </p:nvSpPr>
            <p:spPr>
              <a:xfrm>
                <a:off x="2865307" y="2977166"/>
                <a:ext cx="716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1800" b="0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1800" b="0" dirty="0">
                    <a:solidFill>
                      <a:srgbClr val="C00000"/>
                    </a:solidFill>
                  </a:rPr>
                  <a:t> </a:t>
                </a:r>
                <a:endParaRPr lang="en-US" sz="1800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CA2D6E7-18C4-EF40-AAD9-DF1DC7B068B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5307" y="2977166"/>
                <a:ext cx="71609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A0B6DB-5307-F04E-9409-9BCEB8F359AE}"/>
                  </a:ext>
                </a:extLst>
              </p:cNvPr>
              <p:cNvSpPr/>
              <p:nvPr/>
            </p:nvSpPr>
            <p:spPr>
              <a:xfrm>
                <a:off x="3402307" y="2977166"/>
                <a:ext cx="132209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  <m:r>
                        <a:rPr lang="en-US" sz="1800" b="0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sz="1800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30A0B6DB-5307-F04E-9409-9BCEB8F359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2307" y="2977166"/>
                <a:ext cx="1322093" cy="369332"/>
              </a:xfrm>
              <a:prstGeom prst="rect">
                <a:avLst/>
              </a:prstGeom>
              <a:blipFill>
                <a:blip r:embed="rId6"/>
                <a:stretch>
                  <a:fillRect b="-12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34C65-E820-9146-B64C-8B42337C85E9}"/>
                  </a:ext>
                </a:extLst>
              </p:cNvPr>
              <p:cNvSpPr/>
              <p:nvPr/>
            </p:nvSpPr>
            <p:spPr>
              <a:xfrm>
                <a:off x="6754462" y="838200"/>
                <a:ext cx="2084738" cy="113082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8834C65-E820-9146-B64C-8B42337C85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4462" y="838200"/>
                <a:ext cx="2084738" cy="1130822"/>
              </a:xfrm>
              <a:prstGeom prst="rect">
                <a:avLst/>
              </a:prstGeom>
              <a:blipFill>
                <a:blip r:embed="rId7"/>
                <a:stretch>
                  <a:fillRect l="-18788" t="-100000" b="-15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A1E4914-0351-A349-B11E-10B8F2D35B16}"/>
              </a:ext>
            </a:extLst>
          </p:cNvPr>
          <p:cNvSpPr/>
          <p:nvPr/>
        </p:nvSpPr>
        <p:spPr bwMode="auto">
          <a:xfrm>
            <a:off x="3628934" y="1981200"/>
            <a:ext cx="714466" cy="926578"/>
          </a:xfrm>
          <a:prstGeom prst="rect">
            <a:avLst/>
          </a:prstGeom>
          <a:noFill/>
          <a:ln w="25400" cap="flat" cmpd="sng" algn="ctr">
            <a:solidFill>
              <a:srgbClr val="9900CC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DE5065-1E5A-D749-B744-3E8DCF1BADF0}"/>
              </a:ext>
            </a:extLst>
          </p:cNvPr>
          <p:cNvSpPr/>
          <p:nvPr/>
        </p:nvSpPr>
        <p:spPr bwMode="auto">
          <a:xfrm>
            <a:off x="4343400" y="3543300"/>
            <a:ext cx="1676400" cy="8763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7F83668-78CE-F640-8F56-1F903B459FC3}"/>
              </a:ext>
            </a:extLst>
          </p:cNvPr>
          <p:cNvSpPr/>
          <p:nvPr/>
        </p:nvSpPr>
        <p:spPr bwMode="auto">
          <a:xfrm>
            <a:off x="2438400" y="4419600"/>
            <a:ext cx="2057400" cy="11811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0F86D8-F82A-174A-A296-719546AB7FEF}"/>
              </a:ext>
            </a:extLst>
          </p:cNvPr>
          <p:cNvSpPr/>
          <p:nvPr/>
        </p:nvSpPr>
        <p:spPr bwMode="auto">
          <a:xfrm>
            <a:off x="4495800" y="4495801"/>
            <a:ext cx="1828800" cy="10668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6AD4F5-E8A0-C446-9E7E-E763EF774F46}"/>
              </a:ext>
            </a:extLst>
          </p:cNvPr>
          <p:cNvSpPr/>
          <p:nvPr/>
        </p:nvSpPr>
        <p:spPr bwMode="auto">
          <a:xfrm>
            <a:off x="6324600" y="4572000"/>
            <a:ext cx="2095500" cy="1169157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790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6" grpId="0"/>
      <p:bldP spid="7" grpId="0"/>
      <p:bldP spid="8" grpId="0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FA8C-65E2-7746-880C-0CE0AF7DF6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tips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A5EB2-DAD4-2948-AB53-C568703FF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914400"/>
            <a:ext cx="7924800" cy="5257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Derive error signal (upstream gradient) directly, avoid explicit computation of huge local derivatives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Write out expression for a single element of the Jacobian, then deduce the overall formula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Keep consistent indexing conventions, order of operations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Use dimension analysis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/>
              <a:t>Useful resource:</a:t>
            </a:r>
            <a:r>
              <a:rPr lang="en-US" dirty="0"/>
              <a:t> see Lecture 4 of </a:t>
            </a:r>
            <a:r>
              <a:rPr lang="en-US" dirty="0">
                <a:hlinkClick r:id="rId2"/>
              </a:rPr>
              <a:t>Stanford 231n</a:t>
            </a:r>
            <a:r>
              <a:rPr lang="en-US" dirty="0"/>
              <a:t> and associated links in the syllabus</a:t>
            </a:r>
          </a:p>
        </p:txBody>
      </p:sp>
    </p:spTree>
    <p:extLst>
      <p:ext uri="{BB962C8B-B14F-4D97-AF65-F5344CB8AC3E}">
        <p14:creationId xmlns:p14="http://schemas.microsoft.com/office/powerpoint/2010/main" val="180369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two layers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1050"/>
            <a:ext cx="7620000" cy="373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902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3600" dirty="0">
                <a:latin typeface="+mn-lt"/>
              </a:rPr>
              <a:t>“Deep” pipeline</a:t>
            </a:r>
          </a:p>
        </p:txBody>
      </p:sp>
      <p:sp>
        <p:nvSpPr>
          <p:cNvPr id="10242" name="Content Placeholder 2"/>
          <p:cNvSpPr>
            <a:spLocks noGrp="1"/>
          </p:cNvSpPr>
          <p:nvPr>
            <p:ph idx="1"/>
          </p:nvPr>
        </p:nvSpPr>
        <p:spPr>
          <a:xfrm>
            <a:off x="685800" y="3352800"/>
            <a:ext cx="7772400" cy="2895600"/>
          </a:xfrm>
        </p:spPr>
        <p:txBody>
          <a:bodyPr/>
          <a:lstStyle/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800" dirty="0"/>
              <a:t>Learn a </a:t>
            </a:r>
            <a:r>
              <a:rPr lang="en-US" sz="2800" i="1" dirty="0"/>
              <a:t>feature hierarchy</a:t>
            </a:r>
            <a:endParaRPr lang="en-US" sz="2800" dirty="0">
              <a:sym typeface="Wingdings" charset="0"/>
            </a:endParaRP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800" dirty="0"/>
              <a:t>Each layer extracts features from the output of previous layer</a:t>
            </a:r>
          </a:p>
          <a:p>
            <a:pPr marL="342865" lvl="1" indent="-342865" eaLnBrk="1" hangingPunct="1">
              <a:spcAft>
                <a:spcPts val="1200"/>
              </a:spcAft>
              <a:buFont typeface="Arial"/>
              <a:buChar char="•"/>
            </a:pPr>
            <a:r>
              <a:rPr lang="en-US" sz="2800" dirty="0"/>
              <a:t>All layers are trained jointly</a:t>
            </a:r>
          </a:p>
        </p:txBody>
      </p:sp>
      <p:sp>
        <p:nvSpPr>
          <p:cNvPr id="2" name="Rounded Rectangle 1"/>
          <p:cNvSpPr>
            <a:spLocks noChangeArrowheads="1"/>
          </p:cNvSpPr>
          <p:nvPr/>
        </p:nvSpPr>
        <p:spPr bwMode="auto">
          <a:xfrm>
            <a:off x="1676400" y="16002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1</a:t>
            </a:r>
          </a:p>
        </p:txBody>
      </p:sp>
      <p:sp>
        <p:nvSpPr>
          <p:cNvPr id="12" name="Rounded Rectangle 11"/>
          <p:cNvSpPr>
            <a:spLocks noChangeArrowheads="1"/>
          </p:cNvSpPr>
          <p:nvPr/>
        </p:nvSpPr>
        <p:spPr bwMode="auto">
          <a:xfrm>
            <a:off x="3733800" y="16002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2</a:t>
            </a:r>
          </a:p>
        </p:txBody>
      </p:sp>
      <p:sp>
        <p:nvSpPr>
          <p:cNvPr id="13" name="Rounded Rectangle 12"/>
          <p:cNvSpPr>
            <a:spLocks noChangeArrowheads="1"/>
          </p:cNvSpPr>
          <p:nvPr/>
        </p:nvSpPr>
        <p:spPr bwMode="auto">
          <a:xfrm>
            <a:off x="5791200" y="1600200"/>
            <a:ext cx="1524000" cy="838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8F26"/>
              </a:gs>
              <a:gs pos="20000">
                <a:srgbClr val="FF8F2A"/>
              </a:gs>
              <a:gs pos="100000">
                <a:srgbClr val="CB6C1D"/>
              </a:gs>
            </a:gsLst>
            <a:lin ang="5400000"/>
          </a:gradFill>
          <a:ln w="9525">
            <a:solidFill>
              <a:srgbClr val="F6924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r>
              <a:rPr lang="en-US" sz="2000" b="0" dirty="0">
                <a:latin typeface="+mn-lt"/>
                <a:ea typeface="+mn-ea"/>
                <a:cs typeface="Adobe Caslon Pro"/>
              </a:rPr>
              <a:t>Layer 3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7315200" y="19050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10252" name="TextBox 19"/>
          <p:cNvSpPr txBox="1">
            <a:spLocks noChangeArrowheads="1"/>
          </p:cNvSpPr>
          <p:nvPr/>
        </p:nvSpPr>
        <p:spPr bwMode="auto">
          <a:xfrm>
            <a:off x="7924800" y="1828800"/>
            <a:ext cx="952485" cy="4000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Output</a:t>
            </a:r>
          </a:p>
        </p:txBody>
      </p:sp>
      <p:sp>
        <p:nvSpPr>
          <p:cNvPr id="10253" name="TextBox 20"/>
          <p:cNvSpPr txBox="1">
            <a:spLocks noChangeArrowheads="1"/>
          </p:cNvSpPr>
          <p:nvPr/>
        </p:nvSpPr>
        <p:spPr bwMode="auto">
          <a:xfrm>
            <a:off x="76200" y="1730524"/>
            <a:ext cx="1133754" cy="7078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0" tIns="45715" rIns="91430" bIns="4571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000" b="0" dirty="0">
                <a:latin typeface="+mn-lt"/>
              </a:rPr>
              <a:t>Raw input</a:t>
            </a:r>
          </a:p>
        </p:txBody>
      </p:sp>
      <p:sp>
        <p:nvSpPr>
          <p:cNvPr id="15" name="Right Arrow 14"/>
          <p:cNvSpPr>
            <a:spLocks noChangeArrowheads="1"/>
          </p:cNvSpPr>
          <p:nvPr/>
        </p:nvSpPr>
        <p:spPr bwMode="auto">
          <a:xfrm>
            <a:off x="5260975" y="19050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0" name="Right Arrow 19"/>
          <p:cNvSpPr>
            <a:spLocks noChangeArrowheads="1"/>
          </p:cNvSpPr>
          <p:nvPr/>
        </p:nvSpPr>
        <p:spPr bwMode="auto">
          <a:xfrm>
            <a:off x="3203575" y="19050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  <p:sp>
        <p:nvSpPr>
          <p:cNvPr id="21" name="Right Arrow 20"/>
          <p:cNvSpPr>
            <a:spLocks noChangeArrowheads="1"/>
          </p:cNvSpPr>
          <p:nvPr/>
        </p:nvSpPr>
        <p:spPr bwMode="auto">
          <a:xfrm>
            <a:off x="1146175" y="1905000"/>
            <a:ext cx="533400" cy="266700"/>
          </a:xfrm>
          <a:prstGeom prst="rightArrow">
            <a:avLst>
              <a:gd name="adj1" fmla="val 50000"/>
              <a:gd name="adj2" fmla="val 50000"/>
            </a:avLst>
          </a:prstGeom>
          <a:gradFill rotWithShape="1">
            <a:gsLst>
              <a:gs pos="0">
                <a:srgbClr val="EDEDED"/>
              </a:gs>
              <a:gs pos="64999">
                <a:srgbClr val="D0D0D0"/>
              </a:gs>
              <a:gs pos="100000">
                <a:srgbClr val="BCBCBC"/>
              </a:gs>
            </a:gsLst>
            <a:lin ang="5400000" scaled="1"/>
          </a:gra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  <p:txBody>
          <a:bodyPr lIns="91430" tIns="45715" rIns="91430" bIns="45715" anchor="ctr"/>
          <a:lstStyle/>
          <a:p>
            <a:pPr algn="ctr">
              <a:defRPr/>
            </a:pPr>
            <a:endParaRPr lang="en-US" sz="2000" b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986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Multi-Layer network demo</a:t>
            </a:r>
          </a:p>
        </p:txBody>
      </p:sp>
      <p:pic>
        <p:nvPicPr>
          <p:cNvPr id="6" name="Picture 5" descr="Screen Shot 2016-04-13 at 12.56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855"/>
            <a:ext cx="9144000" cy="459334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447800" y="6015335"/>
            <a:ext cx="609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>
                <a:hlinkClick r:id="rId3"/>
              </a:rPr>
              <a:t>http://playground.tensorflow.org/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16049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71DFE-7C8F-0341-80D9-9B5373851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multi-layer network?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01306A-F9E2-A941-A341-59EC9BA37C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716716"/>
            <a:ext cx="7696200" cy="4226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201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FDBC7C0-25CE-1C47-A018-968666562483}"/>
              </a:ext>
            </a:extLst>
          </p:cNvPr>
          <p:cNvCxnSpPr/>
          <p:nvPr/>
        </p:nvCxnSpPr>
        <p:spPr bwMode="auto">
          <a:xfrm>
            <a:off x="21533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9A7B55F-6151-4948-8941-250E896CE64D}"/>
              </a:ext>
            </a:extLst>
          </p:cNvPr>
          <p:cNvCxnSpPr/>
          <p:nvPr/>
        </p:nvCxnSpPr>
        <p:spPr bwMode="auto">
          <a:xfrm>
            <a:off x="4210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D0F201-AB86-1A41-B1E4-74462CD17572}"/>
              </a:ext>
            </a:extLst>
          </p:cNvPr>
          <p:cNvCxnSpPr/>
          <p:nvPr/>
        </p:nvCxnSpPr>
        <p:spPr bwMode="auto">
          <a:xfrm>
            <a:off x="4972748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2FA737F-E216-844A-B6A5-855BE4F88DC5}"/>
              </a:ext>
            </a:extLst>
          </p:cNvPr>
          <p:cNvCxnSpPr/>
          <p:nvPr/>
        </p:nvCxnSpPr>
        <p:spPr bwMode="auto">
          <a:xfrm>
            <a:off x="6971485" y="1785152"/>
            <a:ext cx="506027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01F517D-3CC6-7B40-B96E-5C0AA2B8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train a multi-layer network?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3657600"/>
                <a:ext cx="8077200" cy="2514599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b="0" dirty="0">
                    <a:solidFill>
                      <a:schemeClr val="tx1"/>
                    </a:solidFill>
                  </a:rPr>
                  <a:t>We need to find the gradient of the error </a:t>
                </a:r>
                <a:r>
                  <a:rPr lang="en-US" b="0" dirty="0" err="1">
                    <a:solidFill>
                      <a:schemeClr val="tx1"/>
                    </a:solidFill>
                  </a:rPr>
                  <a:t>w.r.t</a:t>
                </a:r>
                <a:r>
                  <a:rPr lang="en-US" b="0" dirty="0">
                    <a:solidFill>
                      <a:schemeClr val="tx1"/>
                    </a:solidFill>
                  </a:rPr>
                  <a:t>. the parameters of each layer,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𝑒</m:t>
                        </m:r>
                      </m:num>
                      <m:den>
                        <m:r>
                          <a:rPr lang="en-US" i="1">
                            <a:solidFill>
                              <a:srgbClr val="9900CC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i="1">
                                <a:solidFill>
                                  <a:srgbClr val="9900CC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to perform updates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9900CC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i="1">
                              <a:solidFill>
                                <a:srgbClr val="9900CC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i="1">
                                  <a:solidFill>
                                    <a:srgbClr val="9900CC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3" name="Content Placeholder 22">
                <a:extLst>
                  <a:ext uri="{FF2B5EF4-FFF2-40B4-BE49-F238E27FC236}">
                    <a16:creationId xmlns:a16="http://schemas.microsoft.com/office/drawing/2014/main" id="{C6D2C62E-31C7-0145-BE8B-7BA8849D89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3657600"/>
                <a:ext cx="8077200" cy="2514599"/>
              </a:xfrm>
              <a:blipFill>
                <a:blip r:embed="rId2"/>
                <a:stretch>
                  <a:fillRect l="-1415" t="-3030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/>
              <p:nvPr/>
            </p:nvSpPr>
            <p:spPr bwMode="auto">
              <a:xfrm>
                <a:off x="609600" y="144780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𝑥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16688F9-E301-5A47-A5A4-FD09A6365F4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09600" y="1447800"/>
                <a:ext cx="1611691" cy="674703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/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2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1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sz="1800" b="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800" b="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EFF2309-8B1F-074E-B825-9FFDA94819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52909" y="1447800"/>
                <a:ext cx="1611691" cy="674703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/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𝑓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−1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𝑤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𝐾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966C51DE-C2EC-1A4B-BE44-F5FA846FEF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67284" y="1458897"/>
                <a:ext cx="1611691" cy="674703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/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𝑙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(</m:t>
                      </m:r>
                      <m:sSub>
                        <m:sSubPr>
                          <m:ctrlP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h</m:t>
                          </m:r>
                        </m:e>
                        <m:sub>
                          <m:r>
                            <a:rPr kumimoji="0" lang="en-US" sz="1800" b="0" i="1" u="none" strike="noStrike" cap="none" normalizeH="0" baseline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cs typeface="Arial" charset="0"/>
                            </a:rPr>
                            <m:t>𝑘</m:t>
                          </m:r>
                        </m:sub>
                      </m:sSub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,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𝑦</m:t>
                      </m:r>
                      <m:r>
                        <a:rPr kumimoji="0" lang="en-US" sz="1800" b="0" i="1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cs typeface="Arial" charset="0"/>
                        </a:rPr>
                        <m:t>)</m:t>
                      </m:r>
                    </m:oMath>
                  </m:oMathPara>
                </a14:m>
                <a:endParaRPr kumimoji="0" lang="en-US" sz="1800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cs typeface="Arial" charset="0"/>
                </a:endParaRPr>
              </a:p>
            </p:txBody>
          </p:sp>
        </mc:Choice>
        <mc:Fallback xmlns=""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FE7F7B77-23ED-9C45-A24B-EBB29BEC12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77512" y="1447800"/>
                <a:ext cx="1049263" cy="674703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3572AA-819F-A148-B111-47923731DA9D}"/>
              </a:ext>
            </a:extLst>
          </p:cNvPr>
          <p:cNvCxnSpPr>
            <a:cxnSpLocks/>
          </p:cNvCxnSpPr>
          <p:nvPr/>
        </p:nvCxnSpPr>
        <p:spPr bwMode="auto">
          <a:xfrm>
            <a:off x="8526775" y="1785152"/>
            <a:ext cx="304800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/>
              <p:nvPr/>
            </p:nvSpPr>
            <p:spPr>
              <a:xfrm>
                <a:off x="2209800" y="1383268"/>
                <a:ext cx="47904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77827947-D5C4-F84C-9FD0-F4782DA47D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9800" y="1383268"/>
                <a:ext cx="4790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/>
              <p:nvPr/>
            </p:nvSpPr>
            <p:spPr>
              <a:xfrm>
                <a:off x="4156212" y="1307068"/>
                <a:ext cx="48436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B8762E0-E4C8-494F-B4D9-EFCB9A4465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6212" y="1307068"/>
                <a:ext cx="48436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/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EBB1476-9603-874A-894B-A7652BDDBA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2975" y="1295400"/>
                <a:ext cx="73308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/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F945C52-1A78-E649-B041-F7E44C7E145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8901" y="1295400"/>
                <a:ext cx="513474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/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3D6FE8CB-A3AF-5445-AABA-9795FE9963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1575" y="1611868"/>
                <a:ext cx="367665" cy="36933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/>
              <p:nvPr/>
            </p:nvSpPr>
            <p:spPr>
              <a:xfrm>
                <a:off x="1794" y="1600200"/>
                <a:ext cx="37920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D51E6FF0-0DDC-A946-BE83-DD745CC7D62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4" y="1600200"/>
                <a:ext cx="379206" cy="36933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0B5935-F400-E542-877C-2E1A9939E249}"/>
              </a:ext>
            </a:extLst>
          </p:cNvPr>
          <p:cNvCxnSpPr>
            <a:cxnSpLocks/>
          </p:cNvCxnSpPr>
          <p:nvPr/>
        </p:nvCxnSpPr>
        <p:spPr bwMode="auto">
          <a:xfrm flipV="1">
            <a:off x="304800" y="1773484"/>
            <a:ext cx="306594" cy="1138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903375-A30F-2D46-926D-C644D8D99B3B}"/>
              </a:ext>
            </a:extLst>
          </p:cNvPr>
          <p:cNvSpPr txBox="1"/>
          <p:nvPr/>
        </p:nvSpPr>
        <p:spPr>
          <a:xfrm>
            <a:off x="4612957" y="16764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FDB089-2C3B-C54D-922F-AAA11AB00AD6}"/>
              </a:ext>
            </a:extLst>
          </p:cNvPr>
          <p:cNvSpPr txBox="1"/>
          <p:nvPr/>
        </p:nvSpPr>
        <p:spPr>
          <a:xfrm>
            <a:off x="1794" y="2209800"/>
            <a:ext cx="5725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B0F0"/>
                </a:solidFill>
              </a:rPr>
              <a:t>input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B7EBC7-ADFE-A443-8D41-A39D8D1F3443}"/>
              </a:ext>
            </a:extLst>
          </p:cNvPr>
          <p:cNvSpPr txBox="1"/>
          <p:nvPr/>
        </p:nvSpPr>
        <p:spPr>
          <a:xfrm>
            <a:off x="5738783" y="2209799"/>
            <a:ext cx="11192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B0F0"/>
                </a:solidFill>
              </a:rPr>
              <a:t>output layer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CC1684E-BECC-1142-B0E5-58FD60D0B88E}"/>
              </a:ext>
            </a:extLst>
          </p:cNvPr>
          <p:cNvSpPr txBox="1"/>
          <p:nvPr/>
        </p:nvSpPr>
        <p:spPr>
          <a:xfrm>
            <a:off x="7415183" y="2209800"/>
            <a:ext cx="11801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1"/>
                </a:solidFill>
              </a:rPr>
              <a:t>loss function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A4E3D26-AC99-6449-A1A3-E3A52548EEC3}"/>
              </a:ext>
            </a:extLst>
          </p:cNvPr>
          <p:cNvSpPr txBox="1"/>
          <p:nvPr/>
        </p:nvSpPr>
        <p:spPr>
          <a:xfrm>
            <a:off x="8610600" y="2209800"/>
            <a:ext cx="5613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chemeClr val="accent1"/>
                </a:solidFill>
              </a:rPr>
              <a:t>error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80B092A-FE03-C645-9109-D80748BB0B5F}"/>
              </a:ext>
            </a:extLst>
          </p:cNvPr>
          <p:cNvSpPr txBox="1"/>
          <p:nvPr/>
        </p:nvSpPr>
        <p:spPr>
          <a:xfrm>
            <a:off x="609600" y="2209801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rgbClr val="00B0F0"/>
                </a:solidFill>
              </a:rPr>
              <a:t>first layer transformation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0B810E2-CCA9-4442-A740-CA7BEAD40886}"/>
              </a:ext>
            </a:extLst>
          </p:cNvPr>
          <p:cNvSpPr txBox="1"/>
          <p:nvPr/>
        </p:nvSpPr>
        <p:spPr>
          <a:xfrm>
            <a:off x="2667000" y="2209800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rgbClr val="00B0F0"/>
                </a:solidFill>
              </a:rPr>
              <a:t>second layer transformation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1C388B1-454C-6844-8D09-DD90F9CA329D}"/>
              </a:ext>
            </a:extLst>
          </p:cNvPr>
          <p:cNvSpPr txBox="1"/>
          <p:nvPr/>
        </p:nvSpPr>
        <p:spPr>
          <a:xfrm>
            <a:off x="1647279" y="919048"/>
            <a:ext cx="152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>
                <a:solidFill>
                  <a:srgbClr val="00B0F0"/>
                </a:solidFill>
              </a:rPr>
              <a:t>hidden representation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10643E4-CDEC-C84B-B3F0-F07F00D78185}"/>
              </a:ext>
            </a:extLst>
          </p:cNvPr>
          <p:cNvSpPr txBox="1"/>
          <p:nvPr/>
        </p:nvSpPr>
        <p:spPr>
          <a:xfrm>
            <a:off x="6858000" y="945464"/>
            <a:ext cx="6815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>
                <a:solidFill>
                  <a:srgbClr val="00B0F0"/>
                </a:solidFill>
              </a:rPr>
              <a:t>output</a:t>
            </a:r>
          </a:p>
        </p:txBody>
      </p:sp>
    </p:spTree>
    <p:extLst>
      <p:ext uri="{BB962C8B-B14F-4D97-AF65-F5344CB8AC3E}">
        <p14:creationId xmlns:p14="http://schemas.microsoft.com/office/powerpoint/2010/main" val="37005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uiExpand="1" build="p"/>
      <p:bldP spid="5" grpId="0" animBg="1"/>
      <p:bldP spid="9" grpId="0" animBg="1"/>
      <p:bldP spid="12" grpId="0" animBg="1"/>
      <p:bldP spid="15" grpId="0" animBg="1"/>
      <p:bldP spid="17" grpId="0"/>
      <p:bldP spid="18" grpId="0"/>
      <p:bldP spid="19" grpId="0"/>
      <p:bldP spid="20" grpId="0"/>
      <p:bldP spid="21" grpId="0"/>
      <p:bldP spid="22" grpId="0"/>
      <p:bldP spid="3" grpId="0"/>
      <p:bldP spid="13" grpId="0"/>
      <p:bldP spid="34" grpId="0"/>
      <p:bldP spid="35" grpId="0"/>
      <p:bldP spid="36" grpId="0"/>
      <p:bldP spid="37" grpId="0"/>
      <p:bldP spid="38" grpId="0"/>
      <p:bldP spid="27" grpId="0"/>
      <p:bldP spid="29" grpId="0"/>
    </p:bldLst>
  </p:timing>
</p:sld>
</file>

<file path=ppt/theme/theme1.xml><?xml version="1.0" encoding="utf-8"?>
<a:theme xmlns:a="http://schemas.openxmlformats.org/drawingml/2006/main" name="Blank Presentatio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00FF"/>
      </a:hlink>
      <a:folHlink>
        <a:srgbClr val="0000FF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cs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intro</Template>
  <TotalTime>64706</TotalTime>
  <Words>1333</Words>
  <Application>Microsoft Office PowerPoint</Application>
  <PresentationFormat>On-screen Show (4:3)</PresentationFormat>
  <Paragraphs>389</Paragraphs>
  <Slides>43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7" baseType="lpstr">
      <vt:lpstr>Arial</vt:lpstr>
      <vt:lpstr>Cambria Math</vt:lpstr>
      <vt:lpstr>Times New Roman</vt:lpstr>
      <vt:lpstr>Blank Presentation</vt:lpstr>
      <vt:lpstr>PowerPoint Presentation</vt:lpstr>
      <vt:lpstr>Two-layer neural network</vt:lpstr>
      <vt:lpstr>Common nonlinearities</vt:lpstr>
      <vt:lpstr>Two-layer neural network</vt:lpstr>
      <vt:lpstr>Beyond two layers</vt:lpstr>
      <vt:lpstr>“Deep” pipeline</vt:lpstr>
      <vt:lpstr>Multi-Layer network demo</vt:lpstr>
      <vt:lpstr>How to train a multi-layer network?</vt:lpstr>
      <vt:lpstr>How to train a multi-layer network?</vt:lpstr>
      <vt:lpstr>Computation graph</vt:lpstr>
      <vt:lpstr>Chain rule</vt:lpstr>
      <vt:lpstr>Chain rule</vt:lpstr>
      <vt:lpstr>Chain rule</vt:lpstr>
      <vt:lpstr>Chain rule</vt:lpstr>
      <vt:lpstr>Backpropagation summary</vt:lpstr>
      <vt:lpstr>What about more general computation graphs?</vt:lpstr>
      <vt:lpstr>What about more general computation graphs?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A detailed example</vt:lpstr>
      <vt:lpstr>Patterns in gradient flow</vt:lpstr>
      <vt:lpstr>Patterns in gradient flow</vt:lpstr>
      <vt:lpstr>Patterns in gradient flow</vt:lpstr>
      <vt:lpstr>Patterns in gradient flow</vt:lpstr>
      <vt:lpstr>Dealing with vectors</vt:lpstr>
      <vt:lpstr>Simple case: Elementwise operation</vt:lpstr>
      <vt:lpstr>Simple case: Elementwise operation</vt:lpstr>
      <vt:lpstr>Simple case: Elementwise operation</vt:lpstr>
      <vt:lpstr>Matrix-vector multiplication</vt:lpstr>
      <vt:lpstr>Matrix-vector multiplication</vt:lpstr>
      <vt:lpstr>Matrix-vector multiplication</vt:lpstr>
      <vt:lpstr>General tips</vt:lpstr>
    </vt:vector>
  </TitlesOfParts>
  <Company>Carnegie Mellon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efros</dc:creator>
  <cp:lastModifiedBy>Jianguo Zhang (Staff)</cp:lastModifiedBy>
  <cp:revision>1742</cp:revision>
  <cp:lastPrinted>2018-09-25T17:44:38Z</cp:lastPrinted>
  <dcterms:created xsi:type="dcterms:W3CDTF">2004-08-29T23:15:23Z</dcterms:created>
  <dcterms:modified xsi:type="dcterms:W3CDTF">2020-03-08T11:31:48Z</dcterms:modified>
</cp:coreProperties>
</file>